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3"/>
  </p:notesMasterIdLst>
  <p:sldIdLst>
    <p:sldId id="975" r:id="rId2"/>
    <p:sldId id="1075" r:id="rId3"/>
    <p:sldId id="978" r:id="rId4"/>
    <p:sldId id="979" r:id="rId5"/>
    <p:sldId id="980" r:id="rId6"/>
    <p:sldId id="981" r:id="rId7"/>
    <p:sldId id="982" r:id="rId8"/>
    <p:sldId id="983" r:id="rId9"/>
    <p:sldId id="984" r:id="rId10"/>
    <p:sldId id="985" r:id="rId11"/>
    <p:sldId id="986" r:id="rId12"/>
    <p:sldId id="987" r:id="rId13"/>
    <p:sldId id="988" r:id="rId14"/>
    <p:sldId id="989" r:id="rId15"/>
    <p:sldId id="990" r:id="rId16"/>
    <p:sldId id="991" r:id="rId17"/>
    <p:sldId id="992" r:id="rId18"/>
    <p:sldId id="993" r:id="rId19"/>
    <p:sldId id="994" r:id="rId20"/>
    <p:sldId id="995" r:id="rId21"/>
    <p:sldId id="996" r:id="rId22"/>
    <p:sldId id="997" r:id="rId23"/>
    <p:sldId id="998" r:id="rId24"/>
    <p:sldId id="999" r:id="rId25"/>
    <p:sldId id="1000" r:id="rId26"/>
    <p:sldId id="1001" r:id="rId27"/>
    <p:sldId id="1002" r:id="rId28"/>
    <p:sldId id="1003" r:id="rId29"/>
    <p:sldId id="1004" r:id="rId30"/>
    <p:sldId id="1005" r:id="rId31"/>
    <p:sldId id="1006" r:id="rId32"/>
    <p:sldId id="1007" r:id="rId33"/>
    <p:sldId id="1008" r:id="rId34"/>
    <p:sldId id="1009" r:id="rId35"/>
    <p:sldId id="1010" r:id="rId36"/>
    <p:sldId id="1011" r:id="rId37"/>
    <p:sldId id="1012" r:id="rId38"/>
    <p:sldId id="1014" r:id="rId39"/>
    <p:sldId id="1015" r:id="rId40"/>
    <p:sldId id="1016" r:id="rId41"/>
    <p:sldId id="1017" r:id="rId42"/>
    <p:sldId id="1018" r:id="rId43"/>
    <p:sldId id="1019" r:id="rId44"/>
    <p:sldId id="1020" r:id="rId45"/>
    <p:sldId id="1021" r:id="rId46"/>
    <p:sldId id="1022" r:id="rId47"/>
    <p:sldId id="1023" r:id="rId48"/>
    <p:sldId id="1024" r:id="rId49"/>
    <p:sldId id="1025" r:id="rId50"/>
    <p:sldId id="1026" r:id="rId51"/>
    <p:sldId id="1027" r:id="rId52"/>
    <p:sldId id="1039" r:id="rId53"/>
    <p:sldId id="1040" r:id="rId54"/>
    <p:sldId id="1044" r:id="rId55"/>
    <p:sldId id="1045" r:id="rId56"/>
    <p:sldId id="1046" r:id="rId57"/>
    <p:sldId id="1047" r:id="rId58"/>
    <p:sldId id="1048" r:id="rId59"/>
    <p:sldId id="1049" r:id="rId60"/>
    <p:sldId id="1067" r:id="rId61"/>
    <p:sldId id="1074" r:id="rId62"/>
  </p:sldIdLst>
  <p:sldSz cx="9144000" cy="6858000" type="screen4x3"/>
  <p:notesSz cx="9144000" cy="6858000"/>
  <p:defaultTextStyle>
    <a:defPPr>
      <a:defRPr lang="zh-CN"/>
    </a:defPPr>
    <a:lvl1pPr algn="ctr" rtl="0" fontAlgn="base">
      <a:spcBef>
        <a:spcPct val="0"/>
      </a:spcBef>
      <a:spcAft>
        <a:spcPct val="0"/>
      </a:spcAft>
      <a:buFont typeface="Arial" panose="020B0604020202020204" pitchFamily="34" charset="0"/>
      <a:defRPr sz="2400" kern="1200">
        <a:solidFill>
          <a:schemeClr val="tx1"/>
        </a:solidFill>
        <a:latin typeface="Arial" panose="020B0604020202020204" pitchFamily="34" charset="0"/>
        <a:ea typeface="黑体" panose="02010609060101010101" pitchFamily="49" charset="-122"/>
        <a:cs typeface="+mn-cs"/>
      </a:defRPr>
    </a:lvl1pPr>
    <a:lvl2pPr marL="457200" algn="ctr" rtl="0" fontAlgn="base">
      <a:spcBef>
        <a:spcPct val="0"/>
      </a:spcBef>
      <a:spcAft>
        <a:spcPct val="0"/>
      </a:spcAft>
      <a:buFont typeface="Arial" panose="020B0604020202020204" pitchFamily="34" charset="0"/>
      <a:defRPr sz="2400" kern="1200">
        <a:solidFill>
          <a:schemeClr val="tx1"/>
        </a:solidFill>
        <a:latin typeface="Arial" panose="020B0604020202020204" pitchFamily="34" charset="0"/>
        <a:ea typeface="黑体" panose="02010609060101010101" pitchFamily="49" charset="-122"/>
        <a:cs typeface="+mn-cs"/>
      </a:defRPr>
    </a:lvl2pPr>
    <a:lvl3pPr marL="914400" algn="ctr" rtl="0" fontAlgn="base">
      <a:spcBef>
        <a:spcPct val="0"/>
      </a:spcBef>
      <a:spcAft>
        <a:spcPct val="0"/>
      </a:spcAft>
      <a:buFont typeface="Arial" panose="020B0604020202020204" pitchFamily="34" charset="0"/>
      <a:defRPr sz="2400" kern="1200">
        <a:solidFill>
          <a:schemeClr val="tx1"/>
        </a:solidFill>
        <a:latin typeface="Arial" panose="020B0604020202020204" pitchFamily="34" charset="0"/>
        <a:ea typeface="黑体" panose="02010609060101010101" pitchFamily="49" charset="-122"/>
        <a:cs typeface="+mn-cs"/>
      </a:defRPr>
    </a:lvl3pPr>
    <a:lvl4pPr marL="1371600" algn="ctr" rtl="0" fontAlgn="base">
      <a:spcBef>
        <a:spcPct val="0"/>
      </a:spcBef>
      <a:spcAft>
        <a:spcPct val="0"/>
      </a:spcAft>
      <a:buFont typeface="Arial" panose="020B0604020202020204" pitchFamily="34" charset="0"/>
      <a:defRPr sz="2400" kern="1200">
        <a:solidFill>
          <a:schemeClr val="tx1"/>
        </a:solidFill>
        <a:latin typeface="Arial" panose="020B0604020202020204" pitchFamily="34" charset="0"/>
        <a:ea typeface="黑体" panose="02010609060101010101" pitchFamily="49" charset="-122"/>
        <a:cs typeface="+mn-cs"/>
      </a:defRPr>
    </a:lvl4pPr>
    <a:lvl5pPr marL="1828800" algn="ctr" rtl="0" fontAlgn="base">
      <a:spcBef>
        <a:spcPct val="0"/>
      </a:spcBef>
      <a:spcAft>
        <a:spcPct val="0"/>
      </a:spcAft>
      <a:buFont typeface="Arial" panose="020B0604020202020204" pitchFamily="34" charset="0"/>
      <a:defRPr sz="24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c" initials="a" lastIdx="1" clrIdx="0">
    <p:extLst>
      <p:ext uri="{19B8F6BF-5375-455C-9EA6-DF929625EA0E}">
        <p15:presenceInfo xmlns:p15="http://schemas.microsoft.com/office/powerpoint/2012/main" userId="ab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FF00"/>
    <a:srgbClr val="12357C"/>
    <a:srgbClr val="DDDDDD"/>
    <a:srgbClr val="132584"/>
    <a:srgbClr val="133984"/>
    <a:srgbClr val="93052E"/>
    <a:srgbClr val="922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varScale="1">
        <p:scale>
          <a:sx n="70" d="100"/>
          <a:sy n="70" d="100"/>
        </p:scale>
        <p:origin x="1386" y="66"/>
      </p:cViewPr>
      <p:guideLst>
        <p:guide orient="horz" pos="2352"/>
        <p:guide pos="2880"/>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ea typeface="宋体" panose="02010600030101010101" pitchFamily="2" charset="-122"/>
              </a:defRPr>
            </a:lvl1pPr>
          </a:lstStyle>
          <a:p>
            <a:endParaRPr lang="zh-CN" altLang="zh-CN"/>
          </a:p>
        </p:txBody>
      </p:sp>
      <p:sp>
        <p:nvSpPr>
          <p:cNvPr id="3075"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panose="02010600030101010101" pitchFamily="2" charset="-122"/>
              </a:defRPr>
            </a:lvl1pPr>
          </a:lstStyle>
          <a:p>
            <a:endParaRPr lang="zh-CN" altLang="zh-CN"/>
          </a:p>
        </p:txBody>
      </p:sp>
      <p:sp>
        <p:nvSpPr>
          <p:cNvPr id="3076" name="Rectangle 4"/>
          <p:cNvSpPr>
            <a:spLocks noGrp="1" noRot="1" noChangeAspect="1" noChangeArrowheads="1"/>
          </p:cNvSpPr>
          <p:nvPr>
            <p:ph type="sldImg" idx="2"/>
          </p:nvPr>
        </p:nvSpPr>
        <p:spPr bwMode="auto">
          <a:xfrm>
            <a:off x="2857500" y="514350"/>
            <a:ext cx="34290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Rot="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3078"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ea typeface="宋体" panose="02010600030101010101" pitchFamily="2" charset="-122"/>
              </a:defRPr>
            </a:lvl1pPr>
          </a:lstStyle>
          <a:p>
            <a:endParaRPr lang="zh-CN" altLang="zh-CN"/>
          </a:p>
        </p:txBody>
      </p:sp>
      <p:sp>
        <p:nvSpPr>
          <p:cNvPr id="3079"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panose="02010600030101010101" pitchFamily="2" charset="-122"/>
              </a:defRPr>
            </a:lvl1pPr>
          </a:lstStyle>
          <a:p>
            <a:fld id="{BBABC30A-9266-4668-B626-AB9CAB6745B5}" type="slidenum">
              <a:rPr lang="zh-CN" altLang="zh-CN"/>
              <a:pPr/>
              <a:t>‹#›</a:t>
            </a:fld>
            <a:endParaRPr lang="zh-CN" altLang="zh-CN"/>
          </a:p>
        </p:txBody>
      </p:sp>
    </p:spTree>
    <p:extLst>
      <p:ext uri="{BB962C8B-B14F-4D97-AF65-F5344CB8AC3E}">
        <p14:creationId xmlns:p14="http://schemas.microsoft.com/office/powerpoint/2010/main" val="486116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加利福尼亚理工学院</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256</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类图像数据库</a:t>
            </a:r>
            <a:endParaRPr lang="zh-CN" altLang="en-US" dirty="0"/>
          </a:p>
        </p:txBody>
      </p:sp>
      <p:sp>
        <p:nvSpPr>
          <p:cNvPr id="4" name="灯片编号占位符 3"/>
          <p:cNvSpPr>
            <a:spLocks noGrp="1"/>
          </p:cNvSpPr>
          <p:nvPr>
            <p:ph type="sldNum" sz="quarter" idx="10"/>
          </p:nvPr>
        </p:nvSpPr>
        <p:spPr/>
        <p:txBody>
          <a:bodyPr/>
          <a:lstStyle/>
          <a:p>
            <a:fld id="{BBABC30A-9266-4668-B626-AB9CAB6745B5}" type="slidenum">
              <a:rPr lang="zh-CN" altLang="zh-CN" smtClean="0"/>
              <a:pPr/>
              <a:t>6</a:t>
            </a:fld>
            <a:endParaRPr lang="zh-CN" altLang="zh-CN"/>
          </a:p>
        </p:txBody>
      </p:sp>
    </p:spTree>
    <p:extLst>
      <p:ext uri="{BB962C8B-B14F-4D97-AF65-F5344CB8AC3E}">
        <p14:creationId xmlns:p14="http://schemas.microsoft.com/office/powerpoint/2010/main" val="384113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20483" name="Slide Number Placeholder 3"/>
          <p:cNvSpPr>
            <a:spLocks noGrp="1"/>
          </p:cNvSpPr>
          <p:nvPr>
            <p:ph type="sldNum" sz="quarter" idx="5"/>
          </p:nvPr>
        </p:nvSpPr>
        <p:spPr bwMode="auto">
          <a:noFill/>
          <a:ln>
            <a:miter lim="800000"/>
            <a:headEnd/>
            <a:tailEnd/>
          </a:ln>
        </p:spPr>
        <p:txBody>
          <a:bodyPr/>
          <a:lstStyle/>
          <a:p>
            <a:fld id="{FB580063-79DE-4D9D-A045-3D011283C7F8}" type="slidenum">
              <a:rPr lang="en-US" altLang="zh-CN" smtClean="0">
                <a:solidFill>
                  <a:srgbClr val="000000"/>
                </a:solidFill>
              </a:rPr>
              <a:pPr/>
              <a:t>7</a:t>
            </a:fld>
            <a:endParaRPr lang="en-US" altLang="zh-CN" smtClean="0">
              <a:solidFill>
                <a:srgbClr val="000000"/>
              </a:solidFill>
            </a:endParaRPr>
          </a:p>
        </p:txBody>
      </p:sp>
    </p:spTree>
    <p:extLst>
      <p:ext uri="{BB962C8B-B14F-4D97-AF65-F5344CB8AC3E}">
        <p14:creationId xmlns:p14="http://schemas.microsoft.com/office/powerpoint/2010/main" val="726089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2253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9AAD077-4149-4F75-904A-F5C1E0717F31}" type="slidenum">
              <a:rPr lang="en-US" altLang="zh-CN" sz="1200">
                <a:solidFill>
                  <a:srgbClr val="000000"/>
                </a:solidFill>
                <a:latin typeface="Calibri" pitchFamily="34" charset="0"/>
                <a:ea typeface="MS PGothic" pitchFamily="34" charset="-128"/>
              </a:rPr>
              <a:pPr algn="r"/>
              <a:t>8</a:t>
            </a:fld>
            <a:endParaRPr lang="en-US" altLang="zh-CN" sz="1200">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721082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Otter </a:t>
            </a:r>
            <a:r>
              <a:rPr lang="zh-CN" altLang="en-US" dirty="0" smtClean="0"/>
              <a:t>水赖</a:t>
            </a:r>
            <a:r>
              <a:rPr lang="zh-CN" altLang="en-US" baseline="0" dirty="0" smtClean="0"/>
              <a:t> </a:t>
            </a:r>
            <a:r>
              <a:rPr lang="en-US" altLang="zh-CN" baseline="0" dirty="0" smtClean="0"/>
              <a:t>stripe </a:t>
            </a:r>
            <a:r>
              <a:rPr lang="zh-CN" altLang="en-US" baseline="0" dirty="0" smtClean="0"/>
              <a:t>条纹</a:t>
            </a:r>
            <a:endParaRPr lang="zh-CN" altLang="en-US" dirty="0"/>
          </a:p>
        </p:txBody>
      </p:sp>
      <p:sp>
        <p:nvSpPr>
          <p:cNvPr id="4" name="灯片编号占位符 3"/>
          <p:cNvSpPr>
            <a:spLocks noGrp="1"/>
          </p:cNvSpPr>
          <p:nvPr>
            <p:ph type="sldNum" sz="quarter" idx="10"/>
          </p:nvPr>
        </p:nvSpPr>
        <p:spPr/>
        <p:txBody>
          <a:bodyPr/>
          <a:lstStyle/>
          <a:p>
            <a:fld id="{BBABC30A-9266-4668-B626-AB9CAB6745B5}" type="slidenum">
              <a:rPr lang="zh-CN" altLang="zh-CN" smtClean="0"/>
              <a:pPr/>
              <a:t>12</a:t>
            </a:fld>
            <a:endParaRPr lang="zh-CN" altLang="zh-CN"/>
          </a:p>
        </p:txBody>
      </p:sp>
    </p:spTree>
    <p:extLst>
      <p:ext uri="{BB962C8B-B14F-4D97-AF65-F5344CB8AC3E}">
        <p14:creationId xmlns:p14="http://schemas.microsoft.com/office/powerpoint/2010/main" val="144397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4608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AE5A722-1160-44F2-BF60-C81CCBC13A5C}" type="slidenum">
              <a:rPr lang="en-US" altLang="zh-CN" sz="1200">
                <a:latin typeface="Calibri" pitchFamily="34" charset="0"/>
                <a:ea typeface="MS PGothic" pitchFamily="34" charset="-128"/>
              </a:rPr>
              <a:pPr algn="r"/>
              <a:t>30</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3734194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5017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C17CE0-8D68-4F7C-BBB7-22B1C205EB6B}" type="slidenum">
              <a:rPr lang="en-US" altLang="zh-CN" sz="1200">
                <a:latin typeface="Calibri" pitchFamily="34" charset="0"/>
                <a:ea typeface="MS PGothic" pitchFamily="34" charset="-128"/>
              </a:rPr>
              <a:pPr algn="r"/>
              <a:t>33</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3748340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卷积层是对图像的一个邻域进行卷积得到图像的邻域特征，亚采样层就是使用</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技术将小邻域内的特征点整合得到新的特征。</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r>
            <a:br>
              <a:rPr lang="en-US" altLang="zh-CN" sz="1200" kern="1200" dirty="0" smtClean="0">
                <a:solidFill>
                  <a:schemeClr val="tx1"/>
                </a:solidFill>
                <a:effectLst/>
                <a:latin typeface="Arial" panose="020B0604020202020204" pitchFamily="34" charset="0"/>
                <a:ea typeface="宋体" panose="02010600030101010101" pitchFamily="2" charset="-122"/>
                <a:cs typeface="+mn-cs"/>
              </a:rPr>
            </a:b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的结果是使得特征减少，参数减少，但</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的目的并不仅在于此。</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目的是为了保持某种不变性（旋转、平移、伸缩等），常用的有</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mean-pooling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max-pooling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和</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Stochastic-pooling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三种。</a:t>
            </a: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mean-pooling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，即对邻域内特征点只求平均，</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max-pooling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，即对邻域内特征点取最大。根据相关理论，特征提取的误差主要来自两个方面：（</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1</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）邻域大小受限造成的估计值方差增大；（</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2</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）卷积层参数误差造成估计均值的偏移。一般来说，</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mean-pooling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能减小第一种误差，更多的保留图像的背景信息，</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max-pooling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能减小第二种误差，更多的保留纹理信息。</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Stochastic-pooling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则介于两者之间，通过对像素点按照数值大小赋予概率，再按照概率进行亚采样，在平均意义上，与</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mean-pooling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近似，在局部意义上，则服从</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max-pooling</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的准则。</a:t>
            </a:r>
          </a:p>
          <a:p>
            <a:endParaRPr lang="zh-CN" altLang="en-US" dirty="0"/>
          </a:p>
        </p:txBody>
      </p:sp>
      <p:sp>
        <p:nvSpPr>
          <p:cNvPr id="4" name="灯片编号占位符 3"/>
          <p:cNvSpPr>
            <a:spLocks noGrp="1"/>
          </p:cNvSpPr>
          <p:nvPr>
            <p:ph type="sldNum" sz="quarter" idx="10"/>
          </p:nvPr>
        </p:nvSpPr>
        <p:spPr/>
        <p:txBody>
          <a:bodyPr/>
          <a:lstStyle/>
          <a:p>
            <a:fld id="{BBABC30A-9266-4668-B626-AB9CAB6745B5}" type="slidenum">
              <a:rPr lang="zh-CN" altLang="zh-CN" smtClean="0"/>
              <a:pPr/>
              <a:t>54</a:t>
            </a:fld>
            <a:endParaRPr lang="zh-CN" altLang="zh-CN"/>
          </a:p>
        </p:txBody>
      </p:sp>
    </p:spTree>
    <p:extLst>
      <p:ext uri="{BB962C8B-B14F-4D97-AF65-F5344CB8AC3E}">
        <p14:creationId xmlns:p14="http://schemas.microsoft.com/office/powerpoint/2010/main" val="20364117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050" name="Picture 2" descr="ppt底板白-英文大写4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ctrTitle"/>
          </p:nvPr>
        </p:nvSpPr>
        <p:spPr>
          <a:xfrm>
            <a:off x="685800" y="1798638"/>
            <a:ext cx="7772400" cy="1470025"/>
          </a:xfrm>
        </p:spPr>
        <p:txBody>
          <a:bodyPr tIns="45720" anchor="ctr"/>
          <a:lstStyle>
            <a:lvl1pPr>
              <a:defRPr sz="4300"/>
            </a:lvl1pPr>
          </a:lstStyle>
          <a:p>
            <a:pPr lvl="0"/>
            <a:r>
              <a:rPr lang="zh-CN" altLang="zh-CN" noProof="0" smtClean="0"/>
              <a:t>单击此处编辑母版标题样式</a:t>
            </a:r>
          </a:p>
        </p:txBody>
      </p:sp>
      <p:sp>
        <p:nvSpPr>
          <p:cNvPr id="2052" name="Rectangle 4"/>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zh-CN" altLang="zh-CN" noProof="0" smtClean="0"/>
              <a:t>单击此处编辑母版副标题样式</a:t>
            </a:r>
          </a:p>
        </p:txBody>
      </p:sp>
      <p:pic>
        <p:nvPicPr>
          <p:cNvPr id="2053" name="Picture 5"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图片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图片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图片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图片3"/>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descr="图片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7742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74228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0893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540809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31800"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2800"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66716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28553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23344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99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251699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763489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ppt底板白-英文大写4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ChangeArrowheads="1"/>
          </p:cNvSpPr>
          <p:nvPr/>
        </p:nvSpPr>
        <p:spPr bwMode="auto">
          <a:xfrm>
            <a:off x="287338" y="833438"/>
            <a:ext cx="4318000" cy="28575"/>
          </a:xfrm>
          <a:prstGeom prst="rect">
            <a:avLst/>
          </a:prstGeom>
          <a:gradFill rotWithShape="1">
            <a:gsLst>
              <a:gs pos="0">
                <a:srgbClr val="133984">
                  <a:gamma/>
                  <a:tint val="0"/>
                  <a:invGamma/>
                </a:srgbClr>
              </a:gs>
              <a:gs pos="100000">
                <a:srgbClr val="133984"/>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p>
            <a:endParaRPr lang="zh-CN" altLang="en-US"/>
          </a:p>
        </p:txBody>
      </p:sp>
      <p:sp>
        <p:nvSpPr>
          <p:cNvPr id="1028" name="Rectangle 4"/>
          <p:cNvSpPr>
            <a:spLocks noChangeArrowheads="1"/>
          </p:cNvSpPr>
          <p:nvPr/>
        </p:nvSpPr>
        <p:spPr bwMode="auto">
          <a:xfrm>
            <a:off x="4826000" y="6477000"/>
            <a:ext cx="4318000" cy="28575"/>
          </a:xfrm>
          <a:prstGeom prst="rect">
            <a:avLst/>
          </a:prstGeom>
          <a:gradFill rotWithShape="1">
            <a:gsLst>
              <a:gs pos="0">
                <a:srgbClr val="133984">
                  <a:gamma/>
                  <a:tint val="0"/>
                  <a:invGamma/>
                </a:srgbClr>
              </a:gs>
              <a:gs pos="100000">
                <a:srgbClr val="133984"/>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p>
            <a:endParaRPr lang="zh-CN" altLang="en-US"/>
          </a:p>
        </p:txBody>
      </p:sp>
      <p:sp>
        <p:nvSpPr>
          <p:cNvPr id="1029" name="Rectangle 5"/>
          <p:cNvSpPr>
            <a:spLocks noGrp="1" noChangeArrowheads="1"/>
          </p:cNvSpPr>
          <p:nvPr>
            <p:ph type="title"/>
          </p:nvPr>
        </p:nvSpPr>
        <p:spPr bwMode="auto">
          <a:xfrm>
            <a:off x="0" y="179388"/>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p>
            <a:pPr lvl="0"/>
            <a:r>
              <a:rPr lang="zh-CN" altLang="zh-CN" smtClean="0"/>
              <a:t>单击此处编辑母版标题样式</a:t>
            </a:r>
          </a:p>
        </p:txBody>
      </p:sp>
      <p:sp>
        <p:nvSpPr>
          <p:cNvPr id="1030" name="Rectangle 6"/>
          <p:cNvSpPr>
            <a:spLocks noGrp="1" noChangeArrowheads="1"/>
          </p:cNvSpPr>
          <p:nvPr>
            <p:ph type="body" idx="1"/>
          </p:nvPr>
        </p:nvSpPr>
        <p:spPr bwMode="auto">
          <a:xfrm>
            <a:off x="431800"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lvl1pPr algn="ctr" rtl="0" fontAlgn="base">
        <a:spcBef>
          <a:spcPct val="0"/>
        </a:spcBef>
        <a:spcAft>
          <a:spcPct val="0"/>
        </a:spcAft>
        <a:defRPr sz="2800" b="1" kern="1200">
          <a:solidFill>
            <a:srgbClr val="133984"/>
          </a:solidFill>
          <a:latin typeface="+mj-lt"/>
          <a:ea typeface="+mj-ea"/>
          <a:cs typeface="+mj-cs"/>
        </a:defRPr>
      </a:lvl1pPr>
      <a:lvl2pPr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263" indent="-449263" algn="l" rtl="0" fontAlgn="base">
        <a:lnSpc>
          <a:spcPct val="110000"/>
        </a:lnSpc>
        <a:spcBef>
          <a:spcPct val="20000"/>
        </a:spcBef>
        <a:spcAft>
          <a:spcPct val="0"/>
        </a:spcAft>
        <a:buSzPct val="120000"/>
        <a:buBlip>
          <a:blip r:embed="rId14"/>
        </a:buBlip>
        <a:defRPr sz="2800" kern="1200">
          <a:solidFill>
            <a:srgbClr val="133984"/>
          </a:solidFill>
          <a:latin typeface="+mn-lt"/>
          <a:ea typeface="+mn-ea"/>
          <a:cs typeface="+mn-cs"/>
        </a:defRPr>
      </a:lvl1pPr>
      <a:lvl2pPr marL="914400" indent="-285750" algn="l" rtl="0" fontAlgn="base">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fontAlgn="base">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fontAlgn="base">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fontAlgn="base">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cs.nyu.edu/~fergus/tutorials/deep_learning_cvpr12/" TargetMode="External"/><Relationship Id="rId3" Type="http://schemas.openxmlformats.org/officeDocument/2006/relationships/hyperlink" Target="http://eblearn.sourceforge.net/" TargetMode="External"/><Relationship Id="rId7" Type="http://schemas.openxmlformats.org/officeDocument/2006/relationships/hyperlink" Target="http://www.torch.ch/" TargetMode="External"/><Relationship Id="rId2" Type="http://schemas.openxmlformats.org/officeDocument/2006/relationships/hyperlink" Target="http://deeplearning.net/" TargetMode="External"/><Relationship Id="rId1" Type="http://schemas.openxmlformats.org/officeDocument/2006/relationships/slideLayout" Target="../slideLayouts/slideLayout2.xml"/><Relationship Id="rId6" Type="http://schemas.openxmlformats.org/officeDocument/2006/relationships/hyperlink" Target="http://ai.stanford.edu/~quocle/rica_release.zip" TargetMode="External"/><Relationship Id="rId5" Type="http://schemas.openxmlformats.org/officeDocument/2006/relationships/hyperlink" Target="http://deeplearning.net/software/theano/" TargetMode="External"/><Relationship Id="rId4" Type="http://schemas.openxmlformats.org/officeDocument/2006/relationships/hyperlink" Target="http://lush.sourceforge.ne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8482" y="2438426"/>
            <a:ext cx="8839200" cy="1927225"/>
          </a:xfrm>
        </p:spPr>
        <p:txBody>
          <a:bodyPr/>
          <a:lstStyle/>
          <a:p>
            <a:r>
              <a:rPr lang="zh-CN" altLang="en-US" sz="4400" dirty="0" smtClean="0">
                <a:latin typeface="Times New Roman" panose="02020603050405020304" pitchFamily="18" charset="0"/>
              </a:rPr>
              <a:t>深度学习的基本理论与方法</a:t>
            </a:r>
            <a:endParaRPr lang="zh-CN" altLang="en-US" sz="4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a:xfrm>
            <a:off x="838082" y="228654"/>
            <a:ext cx="8229600" cy="1143000"/>
          </a:xfrm>
        </p:spPr>
        <p:txBody>
          <a:bodyPr/>
          <a:lstStyle/>
          <a:p>
            <a:pPr algn="l"/>
            <a:r>
              <a:rPr lang="zh-CN" altLang="en-US" b="1" dirty="0" smtClean="0">
                <a:latin typeface="黑体" pitchFamily="49" charset="-122"/>
                <a:ea typeface="黑体" pitchFamily="49" charset="-122"/>
              </a:rPr>
              <a:t>动 机</a:t>
            </a:r>
            <a:r>
              <a:rPr lang="en-US" altLang="zh-CN" b="1" dirty="0" smtClean="0">
                <a:latin typeface="黑体" pitchFamily="49" charset="-122"/>
                <a:ea typeface="黑体" pitchFamily="49" charset="-122"/>
              </a:rPr>
              <a:t>——</a:t>
            </a:r>
            <a:r>
              <a:rPr lang="zh-CN" altLang="en-US" b="1" dirty="0" smtClean="0">
                <a:latin typeface="黑体" pitchFamily="49" charset="-122"/>
                <a:ea typeface="黑体" pitchFamily="49" charset="-122"/>
              </a:rPr>
              <a:t>为什么采用层次网络结构</a:t>
            </a:r>
          </a:p>
        </p:txBody>
      </p:sp>
      <p:sp>
        <p:nvSpPr>
          <p:cNvPr id="24578" name="Rectangle 3"/>
          <p:cNvSpPr>
            <a:spLocks noGrp="1"/>
          </p:cNvSpPr>
          <p:nvPr>
            <p:ph type="body" idx="1"/>
          </p:nvPr>
        </p:nvSpPr>
        <p:spPr>
          <a:xfrm>
            <a:off x="457200" y="990664"/>
            <a:ext cx="8229600" cy="4525963"/>
          </a:xfrm>
        </p:spPr>
        <p:txBody>
          <a:bodyPr/>
          <a:lstStyle/>
          <a:p>
            <a:r>
              <a:rPr lang="zh-CN" altLang="en-US" sz="2400" b="1" dirty="0" smtClean="0">
                <a:latin typeface="Adobe Caslon Pro"/>
                <a:ea typeface="楷体" pitchFamily="49" charset="-122"/>
              </a:rPr>
              <a:t>人脑视觉机理</a:t>
            </a:r>
            <a:endParaRPr lang="en-US" altLang="zh-CN" sz="2400" dirty="0" smtClean="0">
              <a:latin typeface="楷体" pitchFamily="49" charset="-122"/>
              <a:ea typeface="楷体" pitchFamily="49" charset="-122"/>
            </a:endParaRPr>
          </a:p>
          <a:p>
            <a:pPr>
              <a:buFont typeface="Wingdings" pitchFamily="2" charset="2"/>
              <a:buChar char="ü"/>
            </a:pPr>
            <a:r>
              <a:rPr lang="en-US" altLang="zh-CN" sz="2400" dirty="0" smtClean="0">
                <a:latin typeface="楷体" pitchFamily="49" charset="-122"/>
                <a:ea typeface="楷体" pitchFamily="49" charset="-122"/>
              </a:rPr>
              <a:t>1981</a:t>
            </a:r>
            <a:r>
              <a:rPr lang="zh-CN" altLang="en-US" sz="2400" dirty="0" smtClean="0">
                <a:latin typeface="楷体" pitchFamily="49" charset="-122"/>
                <a:ea typeface="楷体" pitchFamily="49" charset="-122"/>
              </a:rPr>
              <a:t>年的诺贝尔医学奖获得者 </a:t>
            </a:r>
            <a:r>
              <a:rPr lang="en-US" altLang="zh-CN" sz="2400" dirty="0" smtClean="0">
                <a:latin typeface="楷体" pitchFamily="49" charset="-122"/>
                <a:ea typeface="楷体" pitchFamily="49" charset="-122"/>
              </a:rPr>
              <a:t>David Hubel</a:t>
            </a:r>
            <a:r>
              <a:rPr lang="zh-CN" altLang="en-US" sz="2400" dirty="0" smtClean="0">
                <a:latin typeface="楷体" pitchFamily="49" charset="-122"/>
                <a:ea typeface="楷体" pitchFamily="49" charset="-122"/>
              </a:rPr>
              <a:t>和</a:t>
            </a:r>
            <a:r>
              <a:rPr lang="en-US" altLang="zh-CN" sz="2400" dirty="0" err="1" smtClean="0">
                <a:latin typeface="楷体" pitchFamily="49" charset="-122"/>
                <a:ea typeface="楷体" pitchFamily="49" charset="-122"/>
              </a:rPr>
              <a:t>TorstenWiesel</a:t>
            </a:r>
            <a:r>
              <a:rPr lang="zh-CN" altLang="en-US" sz="2400" dirty="0" smtClean="0">
                <a:latin typeface="楷体" pitchFamily="49" charset="-122"/>
                <a:ea typeface="楷体" pitchFamily="49" charset="-122"/>
              </a:rPr>
              <a:t>发现了视觉系统的信息处理机制</a:t>
            </a:r>
          </a:p>
          <a:p>
            <a:pPr>
              <a:buFont typeface="Wingdings" pitchFamily="2" charset="2"/>
              <a:buChar char="ü"/>
            </a:pPr>
            <a:r>
              <a:rPr lang="zh-CN" altLang="en-US" sz="2400" dirty="0" smtClean="0">
                <a:latin typeface="楷体" pitchFamily="49" charset="-122"/>
                <a:ea typeface="楷体" pitchFamily="49" charset="-122"/>
              </a:rPr>
              <a:t>发现了一种被称为“方向选择性细胞的神经元细胞，当瞳孔发现了眼前的物体的边缘，而且这个边缘指向某个方向时，这种神经元细胞就会活跃</a:t>
            </a:r>
          </a:p>
        </p:txBody>
      </p:sp>
      <p:pic>
        <p:nvPicPr>
          <p:cNvPr id="24579" name="Picture 4"/>
          <p:cNvPicPr>
            <a:picLocks noChangeAspect="1" noChangeArrowheads="1"/>
          </p:cNvPicPr>
          <p:nvPr/>
        </p:nvPicPr>
        <p:blipFill>
          <a:blip r:embed="rId2"/>
          <a:srcRect l="29283" t="28125" r="19180" b="21875"/>
          <a:stretch>
            <a:fillRect/>
          </a:stretch>
        </p:blipFill>
        <p:spPr bwMode="auto">
          <a:xfrm>
            <a:off x="1752600" y="3667125"/>
            <a:ext cx="5715000" cy="3117850"/>
          </a:xfrm>
          <a:prstGeom prst="rect">
            <a:avLst/>
          </a:prstGeom>
          <a:noFill/>
          <a:ln w="9525">
            <a:noFill/>
            <a:miter lim="800000"/>
            <a:headEnd/>
            <a:tailEnd/>
          </a:ln>
        </p:spPr>
      </p:pic>
    </p:spTree>
    <p:extLst>
      <p:ext uri="{BB962C8B-B14F-4D97-AF65-F5344CB8AC3E}">
        <p14:creationId xmlns:p14="http://schemas.microsoft.com/office/powerpoint/2010/main" val="36282719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a:xfrm>
            <a:off x="457068" y="301689"/>
            <a:ext cx="9144000" cy="688975"/>
          </a:xfrm>
        </p:spPr>
        <p:txBody>
          <a:bodyPr/>
          <a:lstStyle/>
          <a:p>
            <a:r>
              <a:rPr lang="zh-CN" altLang="en-US" b="1" dirty="0" smtClean="0">
                <a:latin typeface="黑体" pitchFamily="49" charset="-122"/>
                <a:ea typeface="黑体" pitchFamily="49" charset="-122"/>
              </a:rPr>
              <a:t>动 机</a:t>
            </a:r>
            <a:r>
              <a:rPr lang="en-US" altLang="zh-CN" b="1" dirty="0" smtClean="0">
                <a:latin typeface="黑体" pitchFamily="49" charset="-122"/>
                <a:ea typeface="黑体" pitchFamily="49" charset="-122"/>
              </a:rPr>
              <a:t>——</a:t>
            </a:r>
            <a:r>
              <a:rPr lang="zh-CN" altLang="en-US" b="1" dirty="0" smtClean="0">
                <a:latin typeface="黑体" pitchFamily="49" charset="-122"/>
                <a:ea typeface="黑体" pitchFamily="49" charset="-122"/>
              </a:rPr>
              <a:t>为什么采用层次网络结构</a:t>
            </a:r>
          </a:p>
        </p:txBody>
      </p:sp>
      <p:sp>
        <p:nvSpPr>
          <p:cNvPr id="25602" name="Rectangle 3"/>
          <p:cNvSpPr>
            <a:spLocks noGrp="1"/>
          </p:cNvSpPr>
          <p:nvPr>
            <p:ph type="body" idx="1"/>
          </p:nvPr>
        </p:nvSpPr>
        <p:spPr>
          <a:xfrm>
            <a:off x="381000" y="1189038"/>
            <a:ext cx="8229600" cy="4525962"/>
          </a:xfrm>
        </p:spPr>
        <p:txBody>
          <a:bodyPr/>
          <a:lstStyle/>
          <a:p>
            <a:r>
              <a:rPr lang="zh-CN" altLang="en-US" sz="2400" b="1" dirty="0" smtClean="0">
                <a:latin typeface="Adobe Caslon Pro"/>
                <a:ea typeface="楷体" pitchFamily="49" charset="-122"/>
              </a:rPr>
              <a:t>人脑视觉机理</a:t>
            </a:r>
          </a:p>
          <a:p>
            <a:pPr>
              <a:buFont typeface="Wingdings" pitchFamily="2" charset="2"/>
              <a:buChar char="ü"/>
            </a:pPr>
            <a:r>
              <a:rPr lang="zh-CN" altLang="en-US" sz="2000" dirty="0" smtClean="0">
                <a:latin typeface="Adobe Caslon Pro"/>
                <a:ea typeface="楷体" pitchFamily="49" charset="-122"/>
              </a:rPr>
              <a:t>人的视觉系统的信息处理是分级的</a:t>
            </a:r>
          </a:p>
          <a:p>
            <a:pPr>
              <a:buFont typeface="Wingdings" pitchFamily="2" charset="2"/>
              <a:buChar char="ü"/>
            </a:pPr>
            <a:r>
              <a:rPr lang="zh-CN" altLang="en-US" sz="2000" dirty="0" smtClean="0">
                <a:latin typeface="Adobe Caslon Pro"/>
                <a:ea typeface="楷体" pitchFamily="49" charset="-122"/>
              </a:rPr>
              <a:t>高层的特征是低层特征的组合，从低层到高层的特征表示越来越抽象，越来越能表现语义或者意图</a:t>
            </a:r>
          </a:p>
          <a:p>
            <a:pPr>
              <a:buFont typeface="Wingdings" pitchFamily="2" charset="2"/>
              <a:buChar char="ü"/>
            </a:pPr>
            <a:r>
              <a:rPr lang="zh-CN" altLang="en-US" sz="2000" dirty="0" smtClean="0">
                <a:latin typeface="Adobe Caslon Pro"/>
                <a:ea typeface="楷体" pitchFamily="49" charset="-122"/>
              </a:rPr>
              <a:t>抽象层面越高，存在的可能猜测就越少，就越利于分类</a:t>
            </a:r>
          </a:p>
        </p:txBody>
      </p:sp>
      <p:pic>
        <p:nvPicPr>
          <p:cNvPr id="25603" name="Picture 4"/>
          <p:cNvPicPr>
            <a:picLocks noChangeAspect="1" noChangeArrowheads="1"/>
          </p:cNvPicPr>
          <p:nvPr/>
        </p:nvPicPr>
        <p:blipFill>
          <a:blip r:embed="rId2"/>
          <a:srcRect l="28697" t="17708" r="19180" b="12639"/>
          <a:stretch>
            <a:fillRect/>
          </a:stretch>
        </p:blipFill>
        <p:spPr bwMode="auto">
          <a:xfrm>
            <a:off x="1295400" y="3190871"/>
            <a:ext cx="6477000" cy="3514643"/>
          </a:xfrm>
          <a:prstGeom prst="rect">
            <a:avLst/>
          </a:prstGeom>
          <a:noFill/>
          <a:ln w="9525">
            <a:noFill/>
            <a:miter lim="800000"/>
            <a:headEnd/>
            <a:tailEnd/>
          </a:ln>
        </p:spPr>
      </p:pic>
    </p:spTree>
    <p:extLst>
      <p:ext uri="{BB962C8B-B14F-4D97-AF65-F5344CB8AC3E}">
        <p14:creationId xmlns:p14="http://schemas.microsoft.com/office/powerpoint/2010/main" val="36350610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idx="4294967295"/>
          </p:nvPr>
        </p:nvSpPr>
        <p:spPr>
          <a:xfrm>
            <a:off x="533266" y="179388"/>
            <a:ext cx="9144000" cy="688975"/>
          </a:xfrm>
        </p:spPr>
        <p:txBody>
          <a:bodyPr/>
          <a:lstStyle/>
          <a:p>
            <a:r>
              <a:rPr lang="zh-CN" altLang="en-US" b="1" dirty="0" smtClean="0">
                <a:latin typeface="黑体" pitchFamily="49" charset="-122"/>
                <a:ea typeface="黑体" pitchFamily="49" charset="-122"/>
              </a:rPr>
              <a:t>动 机</a:t>
            </a:r>
            <a:r>
              <a:rPr lang="en-US" altLang="zh-CN" b="1" dirty="0" smtClean="0">
                <a:latin typeface="黑体" pitchFamily="49" charset="-122"/>
                <a:ea typeface="黑体" pitchFamily="49" charset="-122"/>
              </a:rPr>
              <a:t>——</a:t>
            </a:r>
            <a:r>
              <a:rPr lang="zh-CN" altLang="en-US" b="1" dirty="0" smtClean="0">
                <a:latin typeface="黑体" pitchFamily="49" charset="-122"/>
                <a:ea typeface="黑体" pitchFamily="49" charset="-122"/>
              </a:rPr>
              <a:t>为什么采用层次网络结构</a:t>
            </a:r>
            <a:endParaRPr lang="en-US" altLang="zh-CN" b="1" dirty="0" smtClean="0">
              <a:latin typeface="黑体" pitchFamily="49" charset="-122"/>
              <a:ea typeface="黑体" pitchFamily="49" charset="-122"/>
            </a:endParaRPr>
          </a:p>
        </p:txBody>
      </p:sp>
      <p:sp>
        <p:nvSpPr>
          <p:cNvPr id="26626" name="Content Placeholder 2"/>
          <p:cNvSpPr>
            <a:spLocks noGrp="1"/>
          </p:cNvSpPr>
          <p:nvPr>
            <p:ph idx="4294967295"/>
          </p:nvPr>
        </p:nvSpPr>
        <p:spPr>
          <a:xfrm>
            <a:off x="304800" y="990664"/>
            <a:ext cx="8229600" cy="4525963"/>
          </a:xfrm>
        </p:spPr>
        <p:txBody>
          <a:bodyPr/>
          <a:lstStyle/>
          <a:p>
            <a:r>
              <a:rPr lang="zh-CN" altLang="en-US" smtClean="0">
                <a:latin typeface="Adobe Caslon Pro"/>
                <a:ea typeface="楷体" pitchFamily="49" charset="-122"/>
              </a:rPr>
              <a:t>视觉的层次性</a:t>
            </a:r>
          </a:p>
          <a:p>
            <a:pPr>
              <a:buFont typeface="Wingdings" pitchFamily="2" charset="2"/>
              <a:buChar char="ü"/>
            </a:pPr>
            <a:r>
              <a:rPr lang="zh-CN" altLang="en-US" sz="2400" smtClean="0">
                <a:latin typeface="楷体" pitchFamily="49" charset="-122"/>
                <a:ea typeface="楷体" pitchFamily="49" charset="-122"/>
              </a:rPr>
              <a:t>属性学习，类别作为属性的一种组合映射</a:t>
            </a:r>
          </a:p>
          <a:p>
            <a:pPr>
              <a:buFont typeface="Wingdings" pitchFamily="2" charset="2"/>
              <a:buNone/>
            </a:pPr>
            <a:r>
              <a:rPr lang="en-US" altLang="zh-CN" sz="2400" smtClean="0">
                <a:latin typeface="楷体" pitchFamily="49" charset="-122"/>
                <a:ea typeface="楷体" pitchFamily="49" charset="-122"/>
              </a:rPr>
              <a:t>   Lampert et al. CVPR’09</a:t>
            </a:r>
          </a:p>
          <a:p>
            <a:pPr lvl="1"/>
            <a:endParaRPr lang="en-US" altLang="zh-CN" sz="1800" smtClean="0">
              <a:latin typeface="楷体" pitchFamily="49" charset="-122"/>
              <a:ea typeface="楷体" pitchFamily="49" charset="-122"/>
            </a:endParaRPr>
          </a:p>
          <a:p>
            <a:pPr>
              <a:buFont typeface="Arial" charset="0"/>
              <a:buNone/>
            </a:pPr>
            <a:endParaRPr lang="zh-CN" altLang="en-US" smtClean="0">
              <a:latin typeface="楷体" pitchFamily="49" charset="-122"/>
              <a:ea typeface="楷体" pitchFamily="49" charset="-122"/>
            </a:endParaRPr>
          </a:p>
          <a:p>
            <a:endParaRPr lang="en-US" altLang="zh-CN" smtClean="0">
              <a:latin typeface="楷体" pitchFamily="49" charset="-122"/>
              <a:ea typeface="楷体" pitchFamily="49" charset="-122"/>
            </a:endParaRPr>
          </a:p>
          <a:p>
            <a:endParaRPr lang="en-US" altLang="zh-CN" smtClean="0">
              <a:latin typeface="Adobe Caslon Pro"/>
            </a:endParaRPr>
          </a:p>
        </p:txBody>
      </p:sp>
      <p:pic>
        <p:nvPicPr>
          <p:cNvPr id="26628" name="Picture 4"/>
          <p:cNvPicPr>
            <a:picLocks noChangeAspect="1"/>
          </p:cNvPicPr>
          <p:nvPr/>
        </p:nvPicPr>
        <p:blipFill>
          <a:blip r:embed="rId3"/>
          <a:srcRect/>
          <a:stretch>
            <a:fillRect/>
          </a:stretch>
        </p:blipFill>
        <p:spPr bwMode="auto">
          <a:xfrm>
            <a:off x="5908675" y="2347977"/>
            <a:ext cx="3206750" cy="4033837"/>
          </a:xfrm>
          <a:prstGeom prst="rect">
            <a:avLst/>
          </a:prstGeom>
          <a:noFill/>
          <a:ln w="9525">
            <a:noFill/>
            <a:miter lim="800000"/>
            <a:headEnd/>
            <a:tailEnd/>
          </a:ln>
        </p:spPr>
      </p:pic>
      <p:pic>
        <p:nvPicPr>
          <p:cNvPr id="26629" name="Picture 5"/>
          <p:cNvPicPr>
            <a:picLocks noChangeAspect="1"/>
          </p:cNvPicPr>
          <p:nvPr/>
        </p:nvPicPr>
        <p:blipFill>
          <a:blip r:embed="rId4"/>
          <a:srcRect/>
          <a:stretch>
            <a:fillRect/>
          </a:stretch>
        </p:blipFill>
        <p:spPr bwMode="auto">
          <a:xfrm>
            <a:off x="1676400" y="3973577"/>
            <a:ext cx="3962400" cy="2046287"/>
          </a:xfrm>
          <a:prstGeom prst="rect">
            <a:avLst/>
          </a:prstGeom>
          <a:noFill/>
          <a:ln w="9525">
            <a:noFill/>
            <a:miter lim="800000"/>
            <a:headEnd/>
            <a:tailEnd/>
          </a:ln>
        </p:spPr>
      </p:pic>
      <p:sp>
        <p:nvSpPr>
          <p:cNvPr id="26630" name="Rectangle 7"/>
          <p:cNvSpPr>
            <a:spLocks noChangeArrowheads="1"/>
          </p:cNvSpPr>
          <p:nvPr/>
        </p:nvSpPr>
        <p:spPr bwMode="auto">
          <a:xfrm>
            <a:off x="211138" y="3886188"/>
            <a:ext cx="1403350" cy="457200"/>
          </a:xfrm>
          <a:prstGeom prst="rect">
            <a:avLst/>
          </a:prstGeom>
          <a:noFill/>
          <a:ln w="9525">
            <a:noFill/>
            <a:miter lim="800000"/>
            <a:headEnd/>
            <a:tailEnd/>
          </a:ln>
        </p:spPr>
        <p:txBody>
          <a:bodyPr wrap="none">
            <a:spAutoFit/>
          </a:bodyPr>
          <a:lstStyle/>
          <a:p>
            <a:pPr algn="r"/>
            <a:r>
              <a:rPr lang="zh-CN" altLang="en-US" sz="2400" dirty="0">
                <a:latin typeface="Adobe Caslon Pro"/>
                <a:ea typeface="楷体" pitchFamily="49" charset="-122"/>
              </a:rPr>
              <a:t>类别标签</a:t>
            </a:r>
            <a:endParaRPr lang="zh-CN" altLang="en-US" sz="1400" dirty="0">
              <a:ea typeface="楷体" pitchFamily="49" charset="-122"/>
            </a:endParaRPr>
          </a:p>
        </p:txBody>
      </p:sp>
      <p:sp>
        <p:nvSpPr>
          <p:cNvPr id="26631" name="Rectangle 8"/>
          <p:cNvSpPr>
            <a:spLocks noChangeArrowheads="1"/>
          </p:cNvSpPr>
          <p:nvPr/>
        </p:nvSpPr>
        <p:spPr bwMode="auto">
          <a:xfrm>
            <a:off x="806450" y="4572064"/>
            <a:ext cx="793750" cy="457200"/>
          </a:xfrm>
          <a:prstGeom prst="rect">
            <a:avLst/>
          </a:prstGeom>
          <a:noFill/>
          <a:ln w="9525">
            <a:noFill/>
            <a:miter lim="800000"/>
            <a:headEnd/>
            <a:tailEnd/>
          </a:ln>
        </p:spPr>
        <p:txBody>
          <a:bodyPr wrap="none">
            <a:spAutoFit/>
          </a:bodyPr>
          <a:lstStyle/>
          <a:p>
            <a:pPr algn="r"/>
            <a:r>
              <a:rPr lang="zh-CN" altLang="en-US" sz="2400" dirty="0">
                <a:latin typeface="Adobe Caslon Pro"/>
                <a:ea typeface="楷体" pitchFamily="49" charset="-122"/>
              </a:rPr>
              <a:t>属性</a:t>
            </a:r>
            <a:endParaRPr lang="zh-CN" altLang="en-US" sz="1400" dirty="0">
              <a:ea typeface="楷体" pitchFamily="49" charset="-122"/>
            </a:endParaRPr>
          </a:p>
        </p:txBody>
      </p:sp>
      <p:sp>
        <p:nvSpPr>
          <p:cNvPr id="26632" name="Rectangle 9"/>
          <p:cNvSpPr>
            <a:spLocks noChangeArrowheads="1"/>
          </p:cNvSpPr>
          <p:nvPr/>
        </p:nvSpPr>
        <p:spPr bwMode="auto">
          <a:xfrm>
            <a:off x="203200" y="5562532"/>
            <a:ext cx="1403350" cy="457200"/>
          </a:xfrm>
          <a:prstGeom prst="rect">
            <a:avLst/>
          </a:prstGeom>
          <a:noFill/>
          <a:ln w="9525">
            <a:noFill/>
            <a:miter lim="800000"/>
            <a:headEnd/>
            <a:tailEnd/>
          </a:ln>
        </p:spPr>
        <p:txBody>
          <a:bodyPr wrap="none">
            <a:spAutoFit/>
          </a:bodyPr>
          <a:lstStyle/>
          <a:p>
            <a:pPr algn="r"/>
            <a:r>
              <a:rPr lang="zh-CN" altLang="en-US" sz="2400" dirty="0">
                <a:latin typeface="Adobe Caslon Pro"/>
                <a:ea typeface="楷体" pitchFamily="49" charset="-122"/>
              </a:rPr>
              <a:t>图像特征</a:t>
            </a:r>
            <a:endParaRPr lang="zh-CN" altLang="en-US" sz="1400" dirty="0">
              <a:ea typeface="楷体" pitchFamily="49" charset="-122"/>
            </a:endParaRPr>
          </a:p>
        </p:txBody>
      </p:sp>
    </p:spTree>
    <p:extLst>
      <p:ext uri="{BB962C8B-B14F-4D97-AF65-F5344CB8AC3E}">
        <p14:creationId xmlns:p14="http://schemas.microsoft.com/office/powerpoint/2010/main" val="12773909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p:nvPr>
        </p:nvSpPr>
        <p:spPr>
          <a:xfrm>
            <a:off x="457068" y="179388"/>
            <a:ext cx="9144000" cy="688975"/>
          </a:xfrm>
        </p:spPr>
        <p:txBody>
          <a:bodyPr/>
          <a:lstStyle/>
          <a:p>
            <a:r>
              <a:rPr lang="zh-CN" altLang="en-US" b="1" dirty="0" smtClean="0">
                <a:latin typeface="黑体" pitchFamily="49" charset="-122"/>
                <a:ea typeface="黑体" pitchFamily="49" charset="-122"/>
              </a:rPr>
              <a:t>动 机</a:t>
            </a:r>
            <a:r>
              <a:rPr lang="en-US" altLang="zh-CN" b="1" dirty="0" smtClean="0">
                <a:latin typeface="黑体" pitchFamily="49" charset="-122"/>
                <a:ea typeface="黑体" pitchFamily="49" charset="-122"/>
              </a:rPr>
              <a:t>——</a:t>
            </a:r>
            <a:r>
              <a:rPr lang="zh-CN" altLang="en-US" b="1" dirty="0" smtClean="0">
                <a:latin typeface="黑体" pitchFamily="49" charset="-122"/>
                <a:ea typeface="黑体" pitchFamily="49" charset="-122"/>
              </a:rPr>
              <a:t>为什么采用层次网络结构</a:t>
            </a:r>
          </a:p>
        </p:txBody>
      </p:sp>
      <p:sp>
        <p:nvSpPr>
          <p:cNvPr id="27650" name="Rectangle 3"/>
          <p:cNvSpPr>
            <a:spLocks noGrp="1"/>
          </p:cNvSpPr>
          <p:nvPr>
            <p:ph type="body" idx="1"/>
          </p:nvPr>
        </p:nvSpPr>
        <p:spPr>
          <a:xfrm>
            <a:off x="304800" y="762070"/>
            <a:ext cx="3886200" cy="4525963"/>
          </a:xfrm>
        </p:spPr>
        <p:txBody>
          <a:bodyPr/>
          <a:lstStyle/>
          <a:p>
            <a:r>
              <a:rPr lang="zh-CN" altLang="en-US" sz="2800" dirty="0" smtClean="0">
                <a:latin typeface="Adobe Caslon Pro"/>
                <a:ea typeface="楷体" pitchFamily="49" charset="-122"/>
              </a:rPr>
              <a:t>特征表示的粒度</a:t>
            </a:r>
          </a:p>
          <a:p>
            <a:pPr>
              <a:buFont typeface="Wingdings" pitchFamily="2" charset="2"/>
              <a:buChar char="ü"/>
            </a:pPr>
            <a:r>
              <a:rPr lang="zh-CN" altLang="en-US" sz="2400" dirty="0" smtClean="0">
                <a:latin typeface="Adobe Caslon Pro"/>
                <a:ea typeface="楷体" pitchFamily="49" charset="-122"/>
              </a:rPr>
              <a:t>具有结构性（或者语义）的高层特征对于分类更有意义</a:t>
            </a:r>
          </a:p>
        </p:txBody>
      </p:sp>
      <p:pic>
        <p:nvPicPr>
          <p:cNvPr id="27651" name="Picture 4"/>
          <p:cNvPicPr>
            <a:picLocks noChangeAspect="1" noChangeArrowheads="1"/>
          </p:cNvPicPr>
          <p:nvPr/>
        </p:nvPicPr>
        <p:blipFill>
          <a:blip r:embed="rId2"/>
          <a:srcRect l="28111" t="30841" r="19180" b="12500"/>
          <a:stretch>
            <a:fillRect/>
          </a:stretch>
        </p:blipFill>
        <p:spPr bwMode="auto">
          <a:xfrm>
            <a:off x="4267200" y="1828800"/>
            <a:ext cx="4267200" cy="2579688"/>
          </a:xfrm>
          <a:prstGeom prst="rect">
            <a:avLst/>
          </a:prstGeom>
          <a:noFill/>
          <a:ln w="9525">
            <a:noFill/>
            <a:miter lim="800000"/>
            <a:headEnd/>
            <a:tailEnd/>
          </a:ln>
        </p:spPr>
      </p:pic>
      <p:pic>
        <p:nvPicPr>
          <p:cNvPr id="27652" name="Picture 5"/>
          <p:cNvPicPr>
            <a:picLocks noChangeAspect="1" noChangeArrowheads="1"/>
          </p:cNvPicPr>
          <p:nvPr/>
        </p:nvPicPr>
        <p:blipFill>
          <a:blip r:embed="rId3"/>
          <a:srcRect l="25183" t="15625" r="13324" b="52083"/>
          <a:stretch>
            <a:fillRect/>
          </a:stretch>
        </p:blipFill>
        <p:spPr bwMode="auto">
          <a:xfrm>
            <a:off x="533400" y="4495800"/>
            <a:ext cx="8001000" cy="2362200"/>
          </a:xfrm>
          <a:prstGeom prst="rect">
            <a:avLst/>
          </a:prstGeom>
          <a:noFill/>
          <a:ln w="9525">
            <a:noFill/>
            <a:miter lim="800000"/>
            <a:headEnd/>
            <a:tailEnd/>
          </a:ln>
        </p:spPr>
      </p:pic>
    </p:spTree>
    <p:extLst>
      <p:ext uri="{BB962C8B-B14F-4D97-AF65-F5344CB8AC3E}">
        <p14:creationId xmlns:p14="http://schemas.microsoft.com/office/powerpoint/2010/main" val="141643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457068" y="179388"/>
            <a:ext cx="9144000" cy="688975"/>
          </a:xfrm>
        </p:spPr>
        <p:txBody>
          <a:bodyPr/>
          <a:lstStyle/>
          <a:p>
            <a:r>
              <a:rPr lang="zh-CN" altLang="en-US" b="1" dirty="0" smtClean="0">
                <a:latin typeface="黑体" pitchFamily="49" charset="-122"/>
                <a:ea typeface="黑体" pitchFamily="49" charset="-122"/>
              </a:rPr>
              <a:t>动 机</a:t>
            </a:r>
            <a:r>
              <a:rPr lang="en-US" altLang="zh-CN" b="1" dirty="0" smtClean="0">
                <a:latin typeface="黑体" pitchFamily="49" charset="-122"/>
                <a:ea typeface="黑体" pitchFamily="49" charset="-122"/>
              </a:rPr>
              <a:t>——</a:t>
            </a:r>
            <a:r>
              <a:rPr lang="zh-CN" altLang="en-US" b="1" dirty="0" smtClean="0">
                <a:latin typeface="黑体" pitchFamily="49" charset="-122"/>
                <a:ea typeface="黑体" pitchFamily="49" charset="-122"/>
              </a:rPr>
              <a:t>为什么采用层次网络结构</a:t>
            </a:r>
          </a:p>
        </p:txBody>
      </p:sp>
      <p:sp>
        <p:nvSpPr>
          <p:cNvPr id="28674" name="Rectangle 3"/>
          <p:cNvSpPr>
            <a:spLocks noGrp="1"/>
          </p:cNvSpPr>
          <p:nvPr>
            <p:ph type="body" idx="1"/>
          </p:nvPr>
        </p:nvSpPr>
        <p:spPr>
          <a:xfrm>
            <a:off x="457200" y="990664"/>
            <a:ext cx="8229600" cy="4525963"/>
          </a:xfrm>
        </p:spPr>
        <p:txBody>
          <a:bodyPr/>
          <a:lstStyle/>
          <a:p>
            <a:r>
              <a:rPr lang="zh-CN" altLang="en-US" sz="2800" smtClean="0">
                <a:latin typeface="Adobe Caslon Pro"/>
                <a:ea typeface="楷体" pitchFamily="49" charset="-122"/>
              </a:rPr>
              <a:t>初级（浅层）特征表示</a:t>
            </a:r>
          </a:p>
        </p:txBody>
      </p:sp>
      <p:pic>
        <p:nvPicPr>
          <p:cNvPr id="28675" name="Picture 4"/>
          <p:cNvPicPr>
            <a:picLocks noChangeAspect="1" noChangeArrowheads="1"/>
          </p:cNvPicPr>
          <p:nvPr/>
        </p:nvPicPr>
        <p:blipFill>
          <a:blip r:embed="rId2"/>
          <a:srcRect l="25183" t="22917" r="14494" b="11458"/>
          <a:stretch>
            <a:fillRect/>
          </a:stretch>
        </p:blipFill>
        <p:spPr bwMode="auto">
          <a:xfrm>
            <a:off x="1066800" y="1676464"/>
            <a:ext cx="6629400" cy="4054475"/>
          </a:xfrm>
          <a:prstGeom prst="rect">
            <a:avLst/>
          </a:prstGeom>
          <a:noFill/>
          <a:ln w="9525">
            <a:noFill/>
            <a:miter lim="800000"/>
            <a:headEnd/>
            <a:tailEnd/>
          </a:ln>
        </p:spPr>
      </p:pic>
      <p:sp>
        <p:nvSpPr>
          <p:cNvPr id="28676" name="Rectangle 5"/>
          <p:cNvSpPr>
            <a:spLocks noChangeArrowheads="1"/>
          </p:cNvSpPr>
          <p:nvPr/>
        </p:nvSpPr>
        <p:spPr bwMode="auto">
          <a:xfrm>
            <a:off x="1066800" y="5943534"/>
            <a:ext cx="7242175" cy="396875"/>
          </a:xfrm>
          <a:prstGeom prst="rect">
            <a:avLst/>
          </a:prstGeom>
          <a:noFill/>
          <a:ln w="9525">
            <a:noFill/>
            <a:miter lim="800000"/>
            <a:headEnd/>
            <a:tailEnd/>
          </a:ln>
        </p:spPr>
        <p:txBody>
          <a:bodyPr wrap="none" anchor="ctr">
            <a:spAutoFit/>
          </a:bodyPr>
          <a:lstStyle/>
          <a:p>
            <a:pPr>
              <a:buFont typeface="Wingdings" pitchFamily="2" charset="2"/>
              <a:buChar char="ü"/>
            </a:pPr>
            <a:r>
              <a:rPr lang="zh-CN" altLang="en-US" sz="2000" dirty="0">
                <a:ea typeface="楷体" pitchFamily="49" charset="-122"/>
              </a:rPr>
              <a:t>高层特征或图像，往往是由一些基本结构（浅层特征）组成的</a:t>
            </a:r>
          </a:p>
        </p:txBody>
      </p:sp>
    </p:spTree>
    <p:extLst>
      <p:ext uri="{BB962C8B-B14F-4D97-AF65-F5344CB8AC3E}">
        <p14:creationId xmlns:p14="http://schemas.microsoft.com/office/powerpoint/2010/main" val="33800627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p:nvPr>
        </p:nvSpPr>
        <p:spPr>
          <a:xfrm>
            <a:off x="457068" y="179388"/>
            <a:ext cx="9144000" cy="688975"/>
          </a:xfrm>
        </p:spPr>
        <p:txBody>
          <a:bodyPr/>
          <a:lstStyle/>
          <a:p>
            <a:r>
              <a:rPr lang="zh-CN" altLang="en-US" b="1" dirty="0" smtClean="0">
                <a:latin typeface="黑体" pitchFamily="49" charset="-122"/>
                <a:ea typeface="黑体" pitchFamily="49" charset="-122"/>
              </a:rPr>
              <a:t>动 机</a:t>
            </a:r>
            <a:r>
              <a:rPr lang="en-US" altLang="zh-CN" b="1" dirty="0" smtClean="0">
                <a:latin typeface="黑体" pitchFamily="49" charset="-122"/>
                <a:ea typeface="黑体" pitchFamily="49" charset="-122"/>
              </a:rPr>
              <a:t>——</a:t>
            </a:r>
            <a:r>
              <a:rPr lang="zh-CN" altLang="en-US" b="1" dirty="0" smtClean="0">
                <a:latin typeface="黑体" pitchFamily="49" charset="-122"/>
                <a:ea typeface="黑体" pitchFamily="49" charset="-122"/>
              </a:rPr>
              <a:t>为什么采用层次网络结构</a:t>
            </a:r>
          </a:p>
        </p:txBody>
      </p:sp>
      <p:sp>
        <p:nvSpPr>
          <p:cNvPr id="29698" name="Rectangle 3"/>
          <p:cNvSpPr>
            <a:spLocks noGrp="1"/>
          </p:cNvSpPr>
          <p:nvPr>
            <p:ph type="body" idx="1"/>
          </p:nvPr>
        </p:nvSpPr>
        <p:spPr>
          <a:xfrm>
            <a:off x="685902" y="914466"/>
            <a:ext cx="8229600" cy="4525963"/>
          </a:xfrm>
        </p:spPr>
        <p:txBody>
          <a:bodyPr/>
          <a:lstStyle/>
          <a:p>
            <a:r>
              <a:rPr lang="zh-CN" altLang="en-US" dirty="0" smtClean="0">
                <a:latin typeface="Adobe Caslon Pro"/>
                <a:ea typeface="楷体" pitchFamily="49" charset="-122"/>
              </a:rPr>
              <a:t>结构性特征表示</a:t>
            </a:r>
          </a:p>
        </p:txBody>
      </p:sp>
      <p:pic>
        <p:nvPicPr>
          <p:cNvPr id="29699" name="Picture 5"/>
          <p:cNvPicPr>
            <a:picLocks noChangeAspect="1" noChangeArrowheads="1"/>
          </p:cNvPicPr>
          <p:nvPr/>
        </p:nvPicPr>
        <p:blipFill>
          <a:blip r:embed="rId2"/>
          <a:srcRect l="28697" t="23958" r="19180" b="18750"/>
          <a:stretch>
            <a:fillRect/>
          </a:stretch>
        </p:blipFill>
        <p:spPr bwMode="auto">
          <a:xfrm>
            <a:off x="990600" y="1524050"/>
            <a:ext cx="7543800" cy="4662488"/>
          </a:xfrm>
          <a:prstGeom prst="rect">
            <a:avLst/>
          </a:prstGeom>
          <a:noFill/>
          <a:ln w="9525">
            <a:noFill/>
            <a:miter lim="800000"/>
            <a:headEnd/>
            <a:tailEnd/>
          </a:ln>
        </p:spPr>
      </p:pic>
    </p:spTree>
    <p:extLst>
      <p:ext uri="{BB962C8B-B14F-4D97-AF65-F5344CB8AC3E}">
        <p14:creationId xmlns:p14="http://schemas.microsoft.com/office/powerpoint/2010/main" val="28042487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a:xfrm>
            <a:off x="533266" y="179388"/>
            <a:ext cx="9144000" cy="688975"/>
          </a:xfrm>
        </p:spPr>
        <p:txBody>
          <a:bodyPr/>
          <a:lstStyle/>
          <a:p>
            <a:r>
              <a:rPr lang="zh-CN" altLang="en-US" b="1" dirty="0" smtClean="0">
                <a:latin typeface="黑体" pitchFamily="49" charset="-122"/>
                <a:ea typeface="黑体" pitchFamily="49" charset="-122"/>
              </a:rPr>
              <a:t>动 机</a:t>
            </a:r>
            <a:r>
              <a:rPr lang="en-US" altLang="zh-CN" b="1" dirty="0" smtClean="0">
                <a:latin typeface="黑体" pitchFamily="49" charset="-122"/>
                <a:ea typeface="黑体" pitchFamily="49" charset="-122"/>
              </a:rPr>
              <a:t>——</a:t>
            </a:r>
            <a:r>
              <a:rPr lang="zh-CN" altLang="en-US" b="1" dirty="0" smtClean="0">
                <a:latin typeface="黑体" pitchFamily="49" charset="-122"/>
                <a:ea typeface="黑体" pitchFamily="49" charset="-122"/>
              </a:rPr>
              <a:t>为什么采用层次网络结构</a:t>
            </a:r>
          </a:p>
        </p:txBody>
      </p:sp>
      <p:sp>
        <p:nvSpPr>
          <p:cNvPr id="30722" name="Rectangle 3"/>
          <p:cNvSpPr>
            <a:spLocks noGrp="1"/>
          </p:cNvSpPr>
          <p:nvPr>
            <p:ph type="body" idx="1"/>
          </p:nvPr>
        </p:nvSpPr>
        <p:spPr>
          <a:xfrm>
            <a:off x="457200" y="1066862"/>
            <a:ext cx="8458200" cy="4525963"/>
          </a:xfrm>
        </p:spPr>
        <p:txBody>
          <a:bodyPr/>
          <a:lstStyle/>
          <a:p>
            <a:pPr>
              <a:lnSpc>
                <a:spcPct val="90000"/>
              </a:lnSpc>
            </a:pPr>
            <a:r>
              <a:rPr lang="zh-CN" altLang="en-US" sz="2800" b="1" smtClean="0">
                <a:latin typeface="楷体" pitchFamily="49" charset="-122"/>
                <a:ea typeface="楷体" pitchFamily="49" charset="-122"/>
              </a:rPr>
              <a:t>浅层学习的局限</a:t>
            </a:r>
          </a:p>
          <a:p>
            <a:pPr>
              <a:lnSpc>
                <a:spcPct val="90000"/>
              </a:lnSpc>
              <a:buFont typeface="Wingdings" pitchFamily="2" charset="2"/>
              <a:buChar char="ü"/>
            </a:pPr>
            <a:r>
              <a:rPr lang="zh-CN" altLang="en-US" sz="2800" smtClean="0">
                <a:latin typeface="楷体" pitchFamily="49" charset="-122"/>
                <a:ea typeface="楷体" pitchFamily="49" charset="-122"/>
              </a:rPr>
              <a:t>人工神经网络（</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a:t>
            </a:r>
          </a:p>
          <a:p>
            <a:pPr>
              <a:lnSpc>
                <a:spcPct val="90000"/>
              </a:lnSpc>
              <a:buFont typeface="Arial" charset="0"/>
              <a:buNone/>
            </a:pPr>
            <a:r>
              <a:rPr lang="en-US" altLang="zh-CN" sz="2800" smtClean="0">
                <a:latin typeface="楷体" pitchFamily="49" charset="-122"/>
                <a:ea typeface="楷体" pitchFamily="49" charset="-122"/>
              </a:rPr>
              <a:t>—</a:t>
            </a:r>
            <a:r>
              <a:rPr lang="zh-CN" altLang="en-US" sz="2800" smtClean="0">
                <a:latin typeface="楷体" pitchFamily="49" charset="-122"/>
                <a:ea typeface="楷体" pitchFamily="49" charset="-122"/>
              </a:rPr>
              <a:t>虽被称作多层感知机，但实际是种只含有一层隐层节点的浅层模型</a:t>
            </a:r>
            <a:endParaRPr lang="en-US" altLang="zh-CN" sz="2800" smtClean="0">
              <a:latin typeface="楷体" pitchFamily="49" charset="-122"/>
              <a:ea typeface="楷体" pitchFamily="49" charset="-122"/>
            </a:endParaRPr>
          </a:p>
          <a:p>
            <a:pPr>
              <a:lnSpc>
                <a:spcPct val="90000"/>
              </a:lnSpc>
              <a:buFont typeface="Wingdings" pitchFamily="2" charset="2"/>
              <a:buChar char="ü"/>
            </a:pPr>
            <a:r>
              <a:rPr lang="en-US" altLang="zh-CN" sz="2800" smtClean="0">
                <a:latin typeface="楷体" pitchFamily="49" charset="-122"/>
                <a:ea typeface="楷体" pitchFamily="49" charset="-122"/>
              </a:rPr>
              <a:t>SVM</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Boosting</a:t>
            </a:r>
            <a:r>
              <a:rPr lang="zh-CN" altLang="en-US" sz="2800" smtClean="0">
                <a:latin typeface="楷体" pitchFamily="49" charset="-122"/>
                <a:ea typeface="楷体" pitchFamily="49" charset="-122"/>
              </a:rPr>
              <a:t>、最大熵方法（如</a:t>
            </a:r>
            <a:r>
              <a:rPr lang="en-US" altLang="zh-CN" sz="2800" smtClean="0">
                <a:latin typeface="楷体" pitchFamily="49" charset="-122"/>
                <a:ea typeface="楷体" pitchFamily="49" charset="-122"/>
              </a:rPr>
              <a:t>LR</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Logistic Regression</a:t>
            </a:r>
            <a:r>
              <a:rPr lang="zh-CN" altLang="en-US" sz="2800" smtClean="0">
                <a:latin typeface="楷体" pitchFamily="49" charset="-122"/>
                <a:ea typeface="楷体" pitchFamily="49" charset="-122"/>
              </a:rPr>
              <a:t>）</a:t>
            </a:r>
          </a:p>
          <a:p>
            <a:pPr>
              <a:lnSpc>
                <a:spcPct val="90000"/>
              </a:lnSpc>
              <a:buFont typeface="Arial" charset="0"/>
              <a:buNone/>
            </a:pPr>
            <a:r>
              <a:rPr lang="en-US" altLang="zh-CN" sz="2800" smtClean="0">
                <a:latin typeface="楷体" pitchFamily="49" charset="-122"/>
                <a:ea typeface="楷体" pitchFamily="49" charset="-122"/>
              </a:rPr>
              <a:t>—</a:t>
            </a:r>
            <a:r>
              <a:rPr lang="zh-CN" altLang="en-US" sz="2800" smtClean="0">
                <a:latin typeface="楷体" pitchFamily="49" charset="-122"/>
                <a:ea typeface="楷体" pitchFamily="49" charset="-122"/>
              </a:rPr>
              <a:t>带有一层隐层节点（如</a:t>
            </a:r>
            <a:r>
              <a:rPr lang="en-US" altLang="zh-CN" sz="2800" smtClean="0">
                <a:latin typeface="楷体" pitchFamily="49" charset="-122"/>
                <a:ea typeface="楷体" pitchFamily="49" charset="-122"/>
              </a:rPr>
              <a:t>SVM</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Boosting</a:t>
            </a:r>
            <a:r>
              <a:rPr lang="zh-CN" altLang="en-US" sz="2800" smtClean="0">
                <a:latin typeface="楷体" pitchFamily="49" charset="-122"/>
                <a:ea typeface="楷体" pitchFamily="49" charset="-122"/>
              </a:rPr>
              <a:t>），或没有隐层节点（如</a:t>
            </a:r>
            <a:r>
              <a:rPr lang="en-US" altLang="zh-CN" sz="2800" smtClean="0">
                <a:latin typeface="楷体" pitchFamily="49" charset="-122"/>
                <a:ea typeface="楷体" pitchFamily="49" charset="-122"/>
              </a:rPr>
              <a:t>LR</a:t>
            </a:r>
            <a:r>
              <a:rPr lang="zh-CN" altLang="en-US" sz="2800" smtClean="0">
                <a:latin typeface="楷体" pitchFamily="49" charset="-122"/>
                <a:ea typeface="楷体" pitchFamily="49" charset="-122"/>
              </a:rPr>
              <a:t>）的浅层模型</a:t>
            </a:r>
          </a:p>
          <a:p>
            <a:pPr>
              <a:lnSpc>
                <a:spcPct val="90000"/>
              </a:lnSpc>
              <a:buFont typeface="Arial" charset="0"/>
              <a:buNone/>
            </a:pPr>
            <a:r>
              <a:rPr lang="zh-CN" altLang="en-US" sz="2800" smtClean="0">
                <a:solidFill>
                  <a:srgbClr val="FF0000"/>
                </a:solidFill>
                <a:latin typeface="楷体" pitchFamily="49" charset="-122"/>
                <a:ea typeface="楷体" pitchFamily="49" charset="-122"/>
              </a:rPr>
              <a:t>局限性：</a:t>
            </a:r>
            <a:r>
              <a:rPr lang="zh-CN" altLang="en-US" sz="2800" smtClean="0">
                <a:latin typeface="楷体" pitchFamily="49" charset="-122"/>
                <a:ea typeface="楷体" pitchFamily="49" charset="-122"/>
              </a:rPr>
              <a:t>有限样本和计算单元情况下对复杂函数的表示能力有限，针对复杂分类问题其泛化能力受限。</a:t>
            </a:r>
            <a:endParaRPr lang="en-US" altLang="zh-CN" sz="2800" smtClean="0">
              <a:latin typeface="楷体" pitchFamily="49" charset="-122"/>
              <a:ea typeface="楷体" pitchFamily="49" charset="-122"/>
            </a:endParaRPr>
          </a:p>
        </p:txBody>
      </p:sp>
    </p:spTree>
    <p:extLst>
      <p:ext uri="{BB962C8B-B14F-4D97-AF65-F5344CB8AC3E}">
        <p14:creationId xmlns:p14="http://schemas.microsoft.com/office/powerpoint/2010/main" val="122912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a:xfrm>
            <a:off x="457200" y="228654"/>
            <a:ext cx="8229600" cy="1143000"/>
          </a:xfrm>
        </p:spPr>
        <p:txBody>
          <a:bodyPr/>
          <a:lstStyle/>
          <a:p>
            <a:r>
              <a:rPr lang="zh-CN" altLang="en-US" dirty="0" smtClean="0">
                <a:latin typeface="Albertus Extra Bold"/>
                <a:ea typeface="黑体" pitchFamily="49" charset="-122"/>
              </a:rPr>
              <a:t>深度学习</a:t>
            </a:r>
          </a:p>
        </p:txBody>
      </p:sp>
      <p:sp>
        <p:nvSpPr>
          <p:cNvPr id="31746" name="Rectangle 3"/>
          <p:cNvSpPr>
            <a:spLocks noGrp="1"/>
          </p:cNvSpPr>
          <p:nvPr>
            <p:ph type="body" idx="1"/>
          </p:nvPr>
        </p:nvSpPr>
        <p:spPr>
          <a:xfrm>
            <a:off x="431800" y="1030218"/>
            <a:ext cx="8229600" cy="5065712"/>
          </a:xfrm>
        </p:spPr>
        <p:txBody>
          <a:bodyPr/>
          <a:lstStyle/>
          <a:p>
            <a:r>
              <a:rPr lang="en-US" altLang="zh-CN" sz="2800" b="1" dirty="0" smtClean="0">
                <a:latin typeface="楷体" pitchFamily="49" charset="-122"/>
                <a:ea typeface="楷体" pitchFamily="49" charset="-122"/>
              </a:rPr>
              <a:t>2006</a:t>
            </a:r>
            <a:r>
              <a:rPr lang="zh-CN" altLang="en-US" sz="2800" b="1" dirty="0" smtClean="0">
                <a:latin typeface="楷体" pitchFamily="49" charset="-122"/>
                <a:ea typeface="楷体" pitchFamily="49" charset="-122"/>
              </a:rPr>
              <a:t>年，加拿大多伦多大学教授、机器学习领域的泰斗</a:t>
            </a:r>
            <a:r>
              <a:rPr lang="en-US" altLang="zh-CN" sz="2800" b="1" dirty="0" smtClean="0">
                <a:latin typeface="楷体" pitchFamily="49" charset="-122"/>
                <a:ea typeface="楷体" pitchFamily="49" charset="-122"/>
              </a:rPr>
              <a:t>Geoffrey Hinton</a:t>
            </a:r>
            <a:r>
              <a:rPr lang="zh-CN" altLang="en-US" sz="2800" b="1" dirty="0" smtClean="0">
                <a:latin typeface="楷体" pitchFamily="49" charset="-122"/>
                <a:ea typeface="楷体" pitchFamily="49" charset="-122"/>
              </a:rPr>
              <a:t>在</a:t>
            </a:r>
            <a:r>
              <a:rPr lang="en-US" altLang="zh-CN" sz="2800" b="1" dirty="0" smtClean="0">
                <a:latin typeface="楷体" pitchFamily="49" charset="-122"/>
                <a:ea typeface="楷体" pitchFamily="49" charset="-122"/>
              </a:rPr>
              <a:t>《</a:t>
            </a:r>
            <a:r>
              <a:rPr lang="zh-CN" altLang="en-US" sz="2800" b="1" dirty="0" smtClean="0">
                <a:latin typeface="楷体" pitchFamily="49" charset="-122"/>
                <a:ea typeface="楷体" pitchFamily="49" charset="-122"/>
              </a:rPr>
              <a:t>科学</a:t>
            </a:r>
            <a:r>
              <a:rPr lang="en-US" altLang="zh-CN" sz="2800" b="1" dirty="0" smtClean="0">
                <a:latin typeface="楷体" pitchFamily="49" charset="-122"/>
                <a:ea typeface="楷体" pitchFamily="49" charset="-122"/>
              </a:rPr>
              <a:t>》</a:t>
            </a:r>
            <a:r>
              <a:rPr lang="zh-CN" altLang="en-US" sz="2800" b="1" dirty="0" smtClean="0">
                <a:latin typeface="楷体" pitchFamily="49" charset="-122"/>
                <a:ea typeface="楷体" pitchFamily="49" charset="-122"/>
              </a:rPr>
              <a:t>上发表论文提出深度学习主要观点：</a:t>
            </a:r>
          </a:p>
          <a:p>
            <a:pPr>
              <a:buFont typeface="Arial" charset="0"/>
              <a:buNone/>
            </a:pPr>
            <a:r>
              <a:rPr lang="en-US" altLang="zh-CN" sz="2800" b="1" dirty="0" smtClean="0">
                <a:latin typeface="楷体" pitchFamily="49" charset="-122"/>
                <a:ea typeface="楷体" pitchFamily="49" charset="-122"/>
              </a:rPr>
              <a:t>1</a:t>
            </a:r>
            <a:r>
              <a:rPr lang="zh-CN" altLang="en-US" sz="2800" b="1" dirty="0" smtClean="0">
                <a:latin typeface="楷体" pitchFamily="49" charset="-122"/>
                <a:ea typeface="楷体" pitchFamily="49" charset="-122"/>
              </a:rPr>
              <a:t>）多隐层的人工神经网络具有优异的特征学习能力，学习得到的特征对数据有更本质的刻画，从而有利于可视化或分类；</a:t>
            </a:r>
          </a:p>
          <a:p>
            <a:pPr>
              <a:buFont typeface="Arial" charset="0"/>
              <a:buNone/>
            </a:pPr>
            <a:r>
              <a:rPr lang="en-US" altLang="zh-CN" sz="2800" b="1" dirty="0" smtClean="0">
                <a:latin typeface="楷体" pitchFamily="49" charset="-122"/>
                <a:ea typeface="楷体" pitchFamily="49" charset="-122"/>
              </a:rPr>
              <a:t>2</a:t>
            </a:r>
            <a:r>
              <a:rPr lang="zh-CN" altLang="en-US" sz="2800" b="1" dirty="0" smtClean="0">
                <a:latin typeface="楷体" pitchFamily="49" charset="-122"/>
                <a:ea typeface="楷体" pitchFamily="49" charset="-122"/>
              </a:rPr>
              <a:t>）深度神经网络在训练上的难度，可以通过“逐层初始化”（</a:t>
            </a:r>
            <a:r>
              <a:rPr lang="en-US" altLang="zh-CN" sz="2800" b="1" dirty="0" smtClean="0">
                <a:latin typeface="楷体" pitchFamily="49" charset="-122"/>
                <a:ea typeface="楷体" pitchFamily="49" charset="-122"/>
              </a:rPr>
              <a:t>layer-wise pre-training</a:t>
            </a:r>
            <a:r>
              <a:rPr lang="zh-CN" altLang="en-US" sz="2800" b="1" dirty="0" smtClean="0">
                <a:latin typeface="楷体" pitchFamily="49" charset="-122"/>
                <a:ea typeface="楷体" pitchFamily="49" charset="-122"/>
              </a:rPr>
              <a:t>）来有效克服，逐层初始化可通过无监督学习实现的。</a:t>
            </a:r>
          </a:p>
        </p:txBody>
      </p:sp>
    </p:spTree>
    <p:extLst>
      <p:ext uri="{BB962C8B-B14F-4D97-AF65-F5344CB8AC3E}">
        <p14:creationId xmlns:p14="http://schemas.microsoft.com/office/powerpoint/2010/main" val="257338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p:nvPr>
        </p:nvSpPr>
        <p:spPr>
          <a:xfrm>
            <a:off x="457200" y="228654"/>
            <a:ext cx="8229600" cy="1143000"/>
          </a:xfrm>
        </p:spPr>
        <p:txBody>
          <a:bodyPr/>
          <a:lstStyle/>
          <a:p>
            <a:r>
              <a:rPr lang="zh-CN" altLang="en-US" dirty="0" smtClean="0">
                <a:latin typeface="Albertus Extra Bold"/>
                <a:ea typeface="黑体" pitchFamily="49" charset="-122"/>
              </a:rPr>
              <a:t>深度学习</a:t>
            </a:r>
          </a:p>
        </p:txBody>
      </p:sp>
      <p:sp>
        <p:nvSpPr>
          <p:cNvPr id="32770" name="Rectangle 3"/>
          <p:cNvSpPr>
            <a:spLocks noGrp="1"/>
          </p:cNvSpPr>
          <p:nvPr>
            <p:ph type="body" idx="1"/>
          </p:nvPr>
        </p:nvSpPr>
        <p:spPr/>
        <p:txBody>
          <a:bodyPr/>
          <a:lstStyle/>
          <a:p>
            <a:pPr>
              <a:lnSpc>
                <a:spcPct val="80000"/>
              </a:lnSpc>
            </a:pPr>
            <a:r>
              <a:rPr lang="zh-CN" altLang="en-US" sz="2800" smtClean="0">
                <a:solidFill>
                  <a:srgbClr val="FF0000"/>
                </a:solidFill>
                <a:latin typeface="楷体" pitchFamily="49" charset="-122"/>
                <a:ea typeface="楷体" pitchFamily="49" charset="-122"/>
              </a:rPr>
              <a:t>本质：</a:t>
            </a:r>
            <a:r>
              <a:rPr lang="zh-CN" altLang="en-US" sz="2800" smtClean="0">
                <a:latin typeface="楷体" pitchFamily="49" charset="-122"/>
                <a:ea typeface="楷体" pitchFamily="49" charset="-122"/>
              </a:rPr>
              <a:t>通过构建多隐层的模型和海量训练数据（可为无标签数据），来学习更有用的特征，从而最终提升分类或预测的准确性。 “深度模型”是手段，“特征学习”是目的。</a:t>
            </a:r>
          </a:p>
          <a:p>
            <a:pPr>
              <a:lnSpc>
                <a:spcPct val="80000"/>
              </a:lnSpc>
            </a:pPr>
            <a:r>
              <a:rPr lang="zh-CN" altLang="en-US" sz="2800" smtClean="0">
                <a:solidFill>
                  <a:srgbClr val="FF0000"/>
                </a:solidFill>
                <a:latin typeface="楷体" pitchFamily="49" charset="-122"/>
                <a:ea typeface="楷体" pitchFamily="49" charset="-122"/>
              </a:rPr>
              <a:t>与浅层学习区别：</a:t>
            </a:r>
            <a:endParaRPr lang="en-US" altLang="zh-CN" sz="2800" smtClean="0">
              <a:solidFill>
                <a:srgbClr val="FF0000"/>
              </a:solidFill>
              <a:latin typeface="楷体" pitchFamily="49" charset="-122"/>
              <a:ea typeface="楷体" pitchFamily="49" charset="-122"/>
            </a:endParaRPr>
          </a:p>
          <a:p>
            <a:pPr>
              <a:lnSpc>
                <a:spcPct val="80000"/>
              </a:lnSpc>
              <a:buFont typeface="Arial" charset="0"/>
              <a:buNone/>
            </a:pPr>
            <a:r>
              <a:rPr lang="en-US" altLang="zh-CN" sz="2800" smtClean="0">
                <a:latin typeface="楷体" pitchFamily="49" charset="-122"/>
                <a:ea typeface="楷体" pitchFamily="49" charset="-122"/>
              </a:rPr>
              <a:t>1</a:t>
            </a:r>
            <a:r>
              <a:rPr lang="zh-CN" altLang="en-US" sz="2800" smtClean="0">
                <a:latin typeface="楷体" pitchFamily="49" charset="-122"/>
                <a:ea typeface="楷体" pitchFamily="49" charset="-122"/>
              </a:rPr>
              <a:t>）强调了模型结构的深度，通常有</a:t>
            </a:r>
            <a:r>
              <a:rPr lang="en-US" altLang="zh-CN" sz="2800" smtClean="0">
                <a:latin typeface="楷体" pitchFamily="49" charset="-122"/>
                <a:ea typeface="楷体" pitchFamily="49" charset="-122"/>
              </a:rPr>
              <a:t>5-10</a:t>
            </a:r>
            <a:r>
              <a:rPr lang="zh-CN" altLang="en-US" sz="2800" smtClean="0">
                <a:latin typeface="楷体" pitchFamily="49" charset="-122"/>
                <a:ea typeface="楷体" pitchFamily="49" charset="-122"/>
              </a:rPr>
              <a:t>多层的隐层节点；</a:t>
            </a:r>
          </a:p>
          <a:p>
            <a:pPr>
              <a:lnSpc>
                <a:spcPct val="80000"/>
              </a:lnSpc>
              <a:buFont typeface="Arial" charset="0"/>
              <a:buNone/>
            </a:pPr>
            <a:r>
              <a:rPr lang="en-US" altLang="zh-CN" sz="2800" smtClean="0">
                <a:latin typeface="楷体" pitchFamily="49" charset="-122"/>
                <a:ea typeface="楷体" pitchFamily="49" charset="-122"/>
              </a:rPr>
              <a:t>2</a:t>
            </a:r>
            <a:r>
              <a:rPr lang="zh-CN" altLang="en-US" sz="2800" smtClean="0">
                <a:latin typeface="楷体" pitchFamily="49" charset="-122"/>
                <a:ea typeface="楷体" pitchFamily="49" charset="-122"/>
              </a:rPr>
              <a:t>）明确突出了特征学习的重要性，通过逐层特征变换，将样本在原空间的特征表示变换到一个新特征空间，从而使分类或预测更加容易。与人工规则构造特征的方法相比，利用大数据来学习特征，更能够刻画数据的丰富内在信息。</a:t>
            </a:r>
          </a:p>
        </p:txBody>
      </p:sp>
    </p:spTree>
    <p:extLst>
      <p:ext uri="{BB962C8B-B14F-4D97-AF65-F5344CB8AC3E}">
        <p14:creationId xmlns:p14="http://schemas.microsoft.com/office/powerpoint/2010/main" val="1369294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p:txBody>
          <a:bodyPr/>
          <a:lstStyle/>
          <a:p>
            <a:r>
              <a:rPr lang="zh-CN" altLang="en-US" smtClean="0">
                <a:latin typeface="Albertus Extra Bold"/>
                <a:ea typeface="黑体" pitchFamily="49" charset="-122"/>
              </a:rPr>
              <a:t>深度学习</a:t>
            </a:r>
          </a:p>
        </p:txBody>
      </p:sp>
      <p:sp>
        <p:nvSpPr>
          <p:cNvPr id="33794" name="Rectangle 3"/>
          <p:cNvSpPr>
            <a:spLocks noGrp="1"/>
          </p:cNvSpPr>
          <p:nvPr>
            <p:ph type="body" idx="1"/>
          </p:nvPr>
        </p:nvSpPr>
        <p:spPr/>
        <p:txBody>
          <a:bodyPr/>
          <a:lstStyle/>
          <a:p>
            <a:r>
              <a:rPr lang="zh-CN" altLang="en-US" smtClean="0">
                <a:latin typeface="Adobe Caslon Pro"/>
                <a:ea typeface="楷体" pitchFamily="49" charset="-122"/>
              </a:rPr>
              <a:t>好处：可通过学习一种深层非线性网络结构，实现复杂函数逼近，表征输入数据分布式表示。</a:t>
            </a:r>
          </a:p>
        </p:txBody>
      </p:sp>
      <p:pic>
        <p:nvPicPr>
          <p:cNvPr id="33795" name="Picture 4"/>
          <p:cNvPicPr>
            <a:picLocks noChangeAspect="1" noChangeArrowheads="1"/>
          </p:cNvPicPr>
          <p:nvPr/>
        </p:nvPicPr>
        <p:blipFill>
          <a:blip r:embed="rId2"/>
          <a:srcRect/>
          <a:stretch>
            <a:fillRect/>
          </a:stretch>
        </p:blipFill>
        <p:spPr bwMode="auto">
          <a:xfrm>
            <a:off x="581025" y="2971812"/>
            <a:ext cx="8305800" cy="2062163"/>
          </a:xfrm>
          <a:prstGeom prst="rect">
            <a:avLst/>
          </a:prstGeom>
          <a:noFill/>
          <a:ln w="9525">
            <a:noFill/>
            <a:miter lim="800000"/>
            <a:headEnd/>
            <a:tailEnd/>
          </a:ln>
        </p:spPr>
      </p:pic>
    </p:spTree>
    <p:extLst>
      <p:ext uri="{BB962C8B-B14F-4D97-AF65-F5344CB8AC3E}">
        <p14:creationId xmlns:p14="http://schemas.microsoft.com/office/powerpoint/2010/main" val="2180080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67" y="1920532"/>
            <a:ext cx="6775541" cy="3946804"/>
          </a:xfrm>
          <a:prstGeom prst="rect">
            <a:avLst/>
          </a:prstGeom>
        </p:spPr>
      </p:pic>
      <p:sp>
        <p:nvSpPr>
          <p:cNvPr id="5" name="文本框 4"/>
          <p:cNvSpPr txBox="1"/>
          <p:nvPr/>
        </p:nvSpPr>
        <p:spPr>
          <a:xfrm>
            <a:off x="609704" y="1143060"/>
            <a:ext cx="6934018" cy="461665"/>
          </a:xfrm>
          <a:prstGeom prst="rect">
            <a:avLst/>
          </a:prstGeom>
          <a:noFill/>
        </p:spPr>
        <p:txBody>
          <a:bodyPr wrap="square" rtlCol="0">
            <a:spAutoFit/>
          </a:bodyPr>
          <a:lstStyle/>
          <a:p>
            <a:r>
              <a:rPr lang="zh-CN" altLang="en-US"/>
              <a:t>通过</a:t>
            </a:r>
            <a:r>
              <a:rPr lang="zh-CN" altLang="en-US" smtClean="0"/>
              <a:t>如下网络“漫画”</a:t>
            </a:r>
            <a:r>
              <a:rPr lang="zh-CN" altLang="en-US" dirty="0" smtClean="0"/>
              <a:t>，对深度学习有何感想呢？</a:t>
            </a:r>
            <a:endParaRPr lang="zh-CN" altLang="en-US" dirty="0"/>
          </a:p>
        </p:txBody>
      </p:sp>
    </p:spTree>
    <p:extLst>
      <p:ext uri="{BB962C8B-B14F-4D97-AF65-F5344CB8AC3E}">
        <p14:creationId xmlns:p14="http://schemas.microsoft.com/office/powerpoint/2010/main" val="3684099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p:cNvSpPr>
          <p:nvPr>
            <p:ph type="title"/>
          </p:nvPr>
        </p:nvSpPr>
        <p:spPr>
          <a:xfrm>
            <a:off x="457200" y="152456"/>
            <a:ext cx="8229600" cy="1143000"/>
          </a:xfrm>
        </p:spPr>
        <p:txBody>
          <a:bodyPr/>
          <a:lstStyle/>
          <a:p>
            <a:r>
              <a:rPr lang="zh-CN" altLang="en-US" dirty="0" smtClean="0">
                <a:latin typeface="黑体" pitchFamily="49" charset="-122"/>
                <a:ea typeface="黑体" pitchFamily="49" charset="-122"/>
              </a:rPr>
              <a:t>深度学习 </a:t>
            </a:r>
            <a:r>
              <a:rPr lang="en-US" altLang="zh-CN" dirty="0" smtClean="0">
                <a:latin typeface="黑体" pitchFamily="49" charset="-122"/>
                <a:ea typeface="黑体" pitchFamily="49" charset="-122"/>
              </a:rPr>
              <a:t>vs.</a:t>
            </a:r>
            <a:r>
              <a:rPr lang="zh-CN" altLang="en-US" dirty="0" smtClean="0">
                <a:latin typeface="黑体" pitchFamily="49" charset="-122"/>
                <a:ea typeface="黑体" pitchFamily="49" charset="-122"/>
              </a:rPr>
              <a:t> 神经网络</a:t>
            </a:r>
          </a:p>
        </p:txBody>
      </p:sp>
      <p:sp>
        <p:nvSpPr>
          <p:cNvPr id="34818" name="Rectangle 3"/>
          <p:cNvSpPr>
            <a:spLocks noGrp="1"/>
          </p:cNvSpPr>
          <p:nvPr>
            <p:ph type="body" idx="1"/>
          </p:nvPr>
        </p:nvSpPr>
        <p:spPr>
          <a:xfrm>
            <a:off x="431800" y="914466"/>
            <a:ext cx="8229600" cy="5065712"/>
          </a:xfrm>
        </p:spPr>
        <p:txBody>
          <a:bodyPr/>
          <a:lstStyle/>
          <a:p>
            <a:pPr>
              <a:buFont typeface="Wingdings" pitchFamily="2" charset="2"/>
              <a:buNone/>
            </a:pPr>
            <a:r>
              <a:rPr lang="zh-CN" altLang="en-US" u="sng" smtClean="0">
                <a:latin typeface="Adobe Caslon Pro"/>
                <a:ea typeface="楷体" pitchFamily="49" charset="-122"/>
              </a:rPr>
              <a:t>神经网络</a:t>
            </a:r>
            <a:r>
              <a:rPr lang="zh-CN" altLang="en-US" smtClean="0">
                <a:latin typeface="Adobe Caslon Pro"/>
                <a:ea typeface="楷体" pitchFamily="49" charset="-122"/>
              </a:rPr>
              <a:t> ：                   </a:t>
            </a:r>
            <a:r>
              <a:rPr lang="zh-CN" altLang="en-US" u="sng" smtClean="0">
                <a:latin typeface="Adobe Caslon Pro"/>
                <a:ea typeface="楷体" pitchFamily="49" charset="-122"/>
              </a:rPr>
              <a:t>深度学习</a:t>
            </a:r>
            <a:r>
              <a:rPr lang="zh-CN" altLang="en-US" smtClean="0">
                <a:latin typeface="Adobe Caslon Pro"/>
                <a:ea typeface="楷体" pitchFamily="49" charset="-122"/>
              </a:rPr>
              <a:t>：</a:t>
            </a:r>
          </a:p>
        </p:txBody>
      </p:sp>
      <p:pic>
        <p:nvPicPr>
          <p:cNvPr id="34819" name="Picture 4"/>
          <p:cNvPicPr>
            <a:picLocks noChangeAspect="1" noChangeArrowheads="1"/>
          </p:cNvPicPr>
          <p:nvPr/>
        </p:nvPicPr>
        <p:blipFill>
          <a:blip r:embed="rId2"/>
          <a:srcRect/>
          <a:stretch>
            <a:fillRect/>
          </a:stretch>
        </p:blipFill>
        <p:spPr bwMode="auto">
          <a:xfrm>
            <a:off x="557213" y="2084453"/>
            <a:ext cx="3800475" cy="2809875"/>
          </a:xfrm>
          <a:prstGeom prst="rect">
            <a:avLst/>
          </a:prstGeom>
          <a:noFill/>
          <a:ln w="9525">
            <a:noFill/>
            <a:miter lim="800000"/>
            <a:headEnd/>
            <a:tailEnd/>
          </a:ln>
        </p:spPr>
      </p:pic>
      <p:pic>
        <p:nvPicPr>
          <p:cNvPr id="34820" name="Picture 5"/>
          <p:cNvPicPr>
            <a:picLocks noChangeAspect="1" noChangeArrowheads="1"/>
          </p:cNvPicPr>
          <p:nvPr/>
        </p:nvPicPr>
        <p:blipFill>
          <a:blip r:embed="rId3"/>
          <a:srcRect/>
          <a:stretch>
            <a:fillRect/>
          </a:stretch>
        </p:blipFill>
        <p:spPr bwMode="auto">
          <a:xfrm>
            <a:off x="4814888" y="2046353"/>
            <a:ext cx="3074987" cy="3886200"/>
          </a:xfrm>
          <a:prstGeom prst="rect">
            <a:avLst/>
          </a:prstGeom>
          <a:noFill/>
          <a:ln w="9525">
            <a:noFill/>
            <a:miter lim="800000"/>
            <a:headEnd/>
            <a:tailEnd/>
          </a:ln>
        </p:spPr>
      </p:pic>
    </p:spTree>
    <p:extLst>
      <p:ext uri="{BB962C8B-B14F-4D97-AF65-F5344CB8AC3E}">
        <p14:creationId xmlns:p14="http://schemas.microsoft.com/office/powerpoint/2010/main" val="1558807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a:xfrm>
            <a:off x="457200" y="228654"/>
            <a:ext cx="8229600" cy="1143000"/>
          </a:xfrm>
        </p:spPr>
        <p:txBody>
          <a:bodyPr/>
          <a:lstStyle/>
          <a:p>
            <a:r>
              <a:rPr lang="zh-CN" altLang="en-US" dirty="0" smtClean="0">
                <a:latin typeface="黑体" pitchFamily="49" charset="-122"/>
                <a:ea typeface="黑体" pitchFamily="49" charset="-122"/>
              </a:rPr>
              <a:t>深度学习 </a:t>
            </a:r>
            <a:r>
              <a:rPr lang="en-US" altLang="zh-CN" dirty="0" smtClean="0">
                <a:latin typeface="黑体" pitchFamily="49" charset="-122"/>
                <a:ea typeface="黑体" pitchFamily="49" charset="-122"/>
              </a:rPr>
              <a:t>vs.</a:t>
            </a:r>
            <a:r>
              <a:rPr lang="zh-CN" altLang="en-US" dirty="0" smtClean="0">
                <a:latin typeface="黑体" pitchFamily="49" charset="-122"/>
                <a:ea typeface="黑体" pitchFamily="49" charset="-122"/>
              </a:rPr>
              <a:t> 神经网络</a:t>
            </a:r>
          </a:p>
        </p:txBody>
      </p:sp>
      <p:sp>
        <p:nvSpPr>
          <p:cNvPr id="35842" name="Rectangle 3"/>
          <p:cNvSpPr>
            <a:spLocks noGrp="1"/>
          </p:cNvSpPr>
          <p:nvPr>
            <p:ph type="body" idx="1"/>
          </p:nvPr>
        </p:nvSpPr>
        <p:spPr>
          <a:xfrm>
            <a:off x="304912" y="990664"/>
            <a:ext cx="8534400" cy="5821363"/>
          </a:xfrm>
        </p:spPr>
        <p:txBody>
          <a:bodyPr/>
          <a:lstStyle/>
          <a:p>
            <a:pPr>
              <a:lnSpc>
                <a:spcPct val="90000"/>
              </a:lnSpc>
              <a:buFont typeface="Arial" charset="0"/>
              <a:buNone/>
            </a:pPr>
            <a:r>
              <a:rPr lang="zh-CN" altLang="en-US" sz="2800" b="1" dirty="0" smtClean="0">
                <a:solidFill>
                  <a:srgbClr val="FF0000"/>
                </a:solidFill>
                <a:latin typeface="楷体" pitchFamily="49" charset="-122"/>
                <a:ea typeface="楷体" pitchFamily="49" charset="-122"/>
              </a:rPr>
              <a:t>相同点：</a:t>
            </a:r>
            <a:r>
              <a:rPr lang="zh-CN" altLang="en-US" sz="2800" dirty="0" smtClean="0">
                <a:latin typeface="楷体" pitchFamily="49" charset="-122"/>
                <a:ea typeface="楷体" pitchFamily="49" charset="-122"/>
              </a:rPr>
              <a:t>二者均采用分层结构，系统包括输入层、隐层（多层）、输出层组成的多层网络，只有相邻层节点之间有连接，同一层以及跨层节点之间相互无连接，每一层可以看作是一个</a:t>
            </a:r>
            <a:r>
              <a:rPr lang="en-US" altLang="zh-CN" sz="2800" dirty="0" smtClean="0">
                <a:latin typeface="楷体" pitchFamily="49" charset="-122"/>
                <a:ea typeface="楷体" pitchFamily="49" charset="-122"/>
              </a:rPr>
              <a:t>logistic </a:t>
            </a:r>
            <a:r>
              <a:rPr lang="zh-CN" altLang="en-US" sz="2800" dirty="0" smtClean="0">
                <a:latin typeface="楷体" pitchFamily="49" charset="-122"/>
                <a:ea typeface="楷体" pitchFamily="49" charset="-122"/>
              </a:rPr>
              <a:t>回归模型。</a:t>
            </a:r>
          </a:p>
          <a:p>
            <a:pPr>
              <a:lnSpc>
                <a:spcPct val="90000"/>
              </a:lnSpc>
              <a:buFont typeface="Arial" charset="0"/>
              <a:buNone/>
            </a:pPr>
            <a:r>
              <a:rPr lang="zh-CN" altLang="en-US" sz="2800" b="1" dirty="0" smtClean="0">
                <a:solidFill>
                  <a:srgbClr val="FF0000"/>
                </a:solidFill>
                <a:latin typeface="楷体" pitchFamily="49" charset="-122"/>
                <a:ea typeface="楷体" pitchFamily="49" charset="-122"/>
              </a:rPr>
              <a:t>不同点：</a:t>
            </a:r>
          </a:p>
          <a:p>
            <a:pPr>
              <a:lnSpc>
                <a:spcPct val="90000"/>
              </a:lnSpc>
              <a:buFont typeface="Arial" charset="0"/>
              <a:buNone/>
            </a:pPr>
            <a:r>
              <a:rPr lang="zh-CN" altLang="en-US" sz="2800" u="sng" dirty="0" smtClean="0">
                <a:latin typeface="楷体" pitchFamily="49" charset="-122"/>
                <a:ea typeface="楷体" pitchFamily="49" charset="-122"/>
              </a:rPr>
              <a:t>神经网络</a:t>
            </a:r>
            <a:r>
              <a:rPr lang="zh-CN" altLang="en-US" sz="2800" dirty="0" smtClean="0">
                <a:latin typeface="楷体" pitchFamily="49" charset="-122"/>
                <a:ea typeface="楷体" pitchFamily="49" charset="-122"/>
              </a:rPr>
              <a:t>：采用</a:t>
            </a:r>
            <a:r>
              <a:rPr lang="en-US" altLang="zh-CN" sz="2800" dirty="0" smtClean="0">
                <a:latin typeface="楷体" pitchFamily="49" charset="-122"/>
                <a:ea typeface="楷体" pitchFamily="49" charset="-122"/>
              </a:rPr>
              <a:t>BP</a:t>
            </a:r>
            <a:r>
              <a:rPr lang="zh-CN" altLang="en-US" sz="2800" dirty="0" smtClean="0">
                <a:latin typeface="楷体" pitchFamily="49" charset="-122"/>
                <a:ea typeface="楷体" pitchFamily="49" charset="-122"/>
              </a:rPr>
              <a:t>算法调整参数，即采用迭代算法来训练整个网络。随机设定初值，计算当前网络的输出，然后根据当前输出和样本真实标签之间的差去改变前面各层的参数，直到收敛；</a:t>
            </a:r>
          </a:p>
          <a:p>
            <a:pPr>
              <a:lnSpc>
                <a:spcPct val="90000"/>
              </a:lnSpc>
              <a:buFont typeface="Arial" charset="0"/>
              <a:buNone/>
            </a:pPr>
            <a:r>
              <a:rPr lang="zh-CN" altLang="en-US" sz="2800" u="sng" dirty="0" smtClean="0">
                <a:latin typeface="楷体" pitchFamily="49" charset="-122"/>
                <a:ea typeface="楷体" pitchFamily="49" charset="-122"/>
              </a:rPr>
              <a:t>深度学习</a:t>
            </a:r>
            <a:r>
              <a:rPr lang="zh-CN" altLang="en-US" sz="2800" dirty="0" smtClean="0">
                <a:latin typeface="楷体" pitchFamily="49" charset="-122"/>
                <a:ea typeface="楷体" pitchFamily="49" charset="-122"/>
              </a:rPr>
              <a:t>：采用逐层训练机制。采用该机制的原因在于如果采用</a:t>
            </a:r>
            <a:r>
              <a:rPr lang="en-US" altLang="zh-CN" sz="2800" dirty="0" smtClean="0">
                <a:latin typeface="楷体" pitchFamily="49" charset="-122"/>
                <a:ea typeface="楷体" pitchFamily="49" charset="-122"/>
              </a:rPr>
              <a:t>BP</a:t>
            </a:r>
            <a:r>
              <a:rPr lang="zh-CN" altLang="en-US" sz="2800" dirty="0" smtClean="0">
                <a:latin typeface="楷体" pitchFamily="49" charset="-122"/>
                <a:ea typeface="楷体" pitchFamily="49" charset="-122"/>
              </a:rPr>
              <a:t>机制，对于一个</a:t>
            </a:r>
            <a:r>
              <a:rPr lang="en-US" altLang="zh-CN" sz="2800" dirty="0" smtClean="0">
                <a:latin typeface="楷体" pitchFamily="49" charset="-122"/>
                <a:ea typeface="楷体" pitchFamily="49" charset="-122"/>
              </a:rPr>
              <a:t>deep network</a:t>
            </a:r>
            <a:r>
              <a:rPr lang="zh-CN" altLang="en-US" sz="2800" dirty="0" smtClean="0">
                <a:latin typeface="楷体" pitchFamily="49" charset="-122"/>
                <a:ea typeface="楷体" pitchFamily="49" charset="-122"/>
              </a:rPr>
              <a:t>（</a:t>
            </a:r>
            <a:r>
              <a:rPr lang="en-US" altLang="zh-CN" sz="2800" dirty="0" smtClean="0">
                <a:latin typeface="楷体" pitchFamily="49" charset="-122"/>
                <a:ea typeface="楷体" pitchFamily="49" charset="-122"/>
              </a:rPr>
              <a:t>7</a:t>
            </a:r>
            <a:r>
              <a:rPr lang="zh-CN" altLang="en-US" sz="2800" dirty="0" smtClean="0">
                <a:latin typeface="楷体" pitchFamily="49" charset="-122"/>
                <a:ea typeface="楷体" pitchFamily="49" charset="-122"/>
              </a:rPr>
              <a:t>层以上），残差传播到最前面的层将变得很小，出现所谓的</a:t>
            </a:r>
            <a:r>
              <a:rPr lang="en-US" altLang="zh-CN" sz="2800" dirty="0" smtClean="0">
                <a:latin typeface="楷体" pitchFamily="49" charset="-122"/>
                <a:ea typeface="楷体" pitchFamily="49" charset="-122"/>
              </a:rPr>
              <a:t>gradient diffusion</a:t>
            </a:r>
            <a:r>
              <a:rPr lang="zh-CN" altLang="en-US" sz="2800" dirty="0" smtClean="0">
                <a:latin typeface="楷体" pitchFamily="49" charset="-122"/>
                <a:ea typeface="楷体" pitchFamily="49" charset="-122"/>
              </a:rPr>
              <a:t>（梯度扩散）。</a:t>
            </a:r>
          </a:p>
        </p:txBody>
      </p:sp>
    </p:spTree>
    <p:extLst>
      <p:ext uri="{BB962C8B-B14F-4D97-AF65-F5344CB8AC3E}">
        <p14:creationId xmlns:p14="http://schemas.microsoft.com/office/powerpoint/2010/main" val="1428435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a:xfrm>
            <a:off x="-76078" y="225491"/>
            <a:ext cx="9144000" cy="688975"/>
          </a:xfrm>
        </p:spPr>
        <p:txBody>
          <a:bodyPr/>
          <a:lstStyle/>
          <a:p>
            <a:r>
              <a:rPr lang="zh-CN" altLang="en-US" dirty="0" smtClean="0">
                <a:latin typeface="黑体" pitchFamily="49" charset="-122"/>
                <a:ea typeface="黑体" pitchFamily="49" charset="-122"/>
              </a:rPr>
              <a:t>深度学习 </a:t>
            </a:r>
            <a:r>
              <a:rPr lang="en-US" altLang="zh-CN" dirty="0" smtClean="0">
                <a:latin typeface="黑体" pitchFamily="49" charset="-122"/>
                <a:ea typeface="黑体" pitchFamily="49" charset="-122"/>
              </a:rPr>
              <a:t>vs.</a:t>
            </a:r>
            <a:r>
              <a:rPr lang="zh-CN" altLang="en-US" dirty="0" smtClean="0">
                <a:latin typeface="黑体" pitchFamily="49" charset="-122"/>
                <a:ea typeface="黑体" pitchFamily="49" charset="-122"/>
              </a:rPr>
              <a:t> 神经网络</a:t>
            </a:r>
          </a:p>
        </p:txBody>
      </p:sp>
      <p:sp>
        <p:nvSpPr>
          <p:cNvPr id="36866" name="Rectangle 3"/>
          <p:cNvSpPr>
            <a:spLocks noGrp="1"/>
          </p:cNvSpPr>
          <p:nvPr>
            <p:ph type="body" idx="1"/>
          </p:nvPr>
        </p:nvSpPr>
        <p:spPr>
          <a:xfrm>
            <a:off x="431800" y="1030218"/>
            <a:ext cx="8229600" cy="5065712"/>
          </a:xfrm>
        </p:spPr>
        <p:txBody>
          <a:bodyPr/>
          <a:lstStyle/>
          <a:p>
            <a:r>
              <a:rPr lang="zh-CN" altLang="en-US" u="sng" dirty="0" smtClean="0">
                <a:latin typeface="楷体" pitchFamily="49" charset="-122"/>
                <a:ea typeface="楷体" pitchFamily="49" charset="-122"/>
              </a:rPr>
              <a:t>神经网络的局限性</a:t>
            </a:r>
            <a:r>
              <a:rPr lang="zh-CN" altLang="en-US" dirty="0" smtClean="0">
                <a:latin typeface="楷体" pitchFamily="49" charset="-122"/>
                <a:ea typeface="楷体" pitchFamily="49" charset="-122"/>
              </a:rPr>
              <a:t>：</a:t>
            </a:r>
          </a:p>
          <a:p>
            <a:endParaRPr lang="zh-CN" altLang="en-US" dirty="0" smtClean="0">
              <a:latin typeface="楷体" pitchFamily="49" charset="-122"/>
              <a:ea typeface="楷体" pitchFamily="49" charset="-122"/>
            </a:endParaRPr>
          </a:p>
          <a:p>
            <a:pPr>
              <a:buFont typeface="Arial" charset="0"/>
              <a:buNone/>
            </a:pPr>
            <a:r>
              <a:rPr lang="en-US" altLang="zh-CN" dirty="0" smtClean="0">
                <a:latin typeface="楷体" pitchFamily="49" charset="-122"/>
                <a:ea typeface="楷体" pitchFamily="49" charset="-122"/>
              </a:rPr>
              <a:t>1</a:t>
            </a:r>
            <a:r>
              <a:rPr lang="zh-CN" altLang="en-US" dirty="0" smtClean="0">
                <a:latin typeface="楷体" pitchFamily="49" charset="-122"/>
                <a:ea typeface="楷体" pitchFamily="49" charset="-122"/>
              </a:rPr>
              <a:t>）比较容易过拟合，参数比较难调整，而且需要不少技巧；</a:t>
            </a:r>
          </a:p>
          <a:p>
            <a:pPr>
              <a:buFont typeface="Arial" charset="0"/>
              <a:buNone/>
            </a:pPr>
            <a:r>
              <a:rPr lang="en-US" altLang="zh-CN" dirty="0" smtClean="0">
                <a:latin typeface="楷体" pitchFamily="49" charset="-122"/>
                <a:ea typeface="楷体" pitchFamily="49" charset="-122"/>
              </a:rPr>
              <a:t>2</a:t>
            </a:r>
            <a:r>
              <a:rPr lang="zh-CN" altLang="en-US" dirty="0" smtClean="0">
                <a:latin typeface="楷体" pitchFamily="49" charset="-122"/>
                <a:ea typeface="楷体" pitchFamily="49" charset="-122"/>
              </a:rPr>
              <a:t>）训练速度比较慢，在层次比较少（小于等于</a:t>
            </a:r>
            <a:r>
              <a:rPr lang="en-US" altLang="zh-CN" dirty="0" smtClean="0">
                <a:latin typeface="楷体" pitchFamily="49" charset="-122"/>
                <a:ea typeface="楷体" pitchFamily="49" charset="-122"/>
              </a:rPr>
              <a:t>3</a:t>
            </a:r>
            <a:r>
              <a:rPr lang="zh-CN" altLang="en-US" dirty="0" smtClean="0">
                <a:latin typeface="楷体" pitchFamily="49" charset="-122"/>
                <a:ea typeface="楷体" pitchFamily="49" charset="-122"/>
              </a:rPr>
              <a:t>）的情况下效果并不比其它方法更优；</a:t>
            </a:r>
          </a:p>
          <a:p>
            <a:pPr>
              <a:buFont typeface="Arial" charset="0"/>
              <a:buNone/>
            </a:pPr>
            <a:endParaRPr lang="zh-CN" altLang="en-US" b="1" dirty="0" smtClean="0">
              <a:latin typeface="楷体" pitchFamily="49" charset="-122"/>
              <a:ea typeface="楷体" pitchFamily="49" charset="-122"/>
            </a:endParaRPr>
          </a:p>
        </p:txBody>
      </p:sp>
    </p:spTree>
    <p:extLst>
      <p:ext uri="{BB962C8B-B14F-4D97-AF65-F5344CB8AC3E}">
        <p14:creationId xmlns:p14="http://schemas.microsoft.com/office/powerpoint/2010/main" val="90095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p:txBody>
          <a:bodyPr/>
          <a:lstStyle/>
          <a:p>
            <a:r>
              <a:rPr lang="zh-CN" altLang="en-US" dirty="0" smtClean="0">
                <a:latin typeface="Albertus Extra Bold"/>
                <a:ea typeface="黑体" pitchFamily="49" charset="-122"/>
              </a:rPr>
              <a:t>深度学习训练过程</a:t>
            </a:r>
          </a:p>
        </p:txBody>
      </p:sp>
      <p:sp>
        <p:nvSpPr>
          <p:cNvPr id="37890" name="Rectangle 3"/>
          <p:cNvSpPr>
            <a:spLocks noGrp="1"/>
          </p:cNvSpPr>
          <p:nvPr>
            <p:ph type="body" idx="1"/>
          </p:nvPr>
        </p:nvSpPr>
        <p:spPr>
          <a:xfrm>
            <a:off x="457200" y="1066862"/>
            <a:ext cx="8229600" cy="3429000"/>
          </a:xfrm>
        </p:spPr>
        <p:txBody>
          <a:bodyPr/>
          <a:lstStyle/>
          <a:p>
            <a:r>
              <a:rPr lang="zh-CN" altLang="en-US" sz="2800" dirty="0" smtClean="0">
                <a:latin typeface="楷体" pitchFamily="49" charset="-122"/>
                <a:ea typeface="楷体" pitchFamily="49" charset="-122"/>
              </a:rPr>
              <a:t>不采用</a:t>
            </a:r>
            <a:r>
              <a:rPr lang="en-US" altLang="zh-CN" sz="2800" dirty="0" smtClean="0">
                <a:latin typeface="楷体" pitchFamily="49" charset="-122"/>
                <a:ea typeface="楷体" pitchFamily="49" charset="-122"/>
              </a:rPr>
              <a:t>BP</a:t>
            </a:r>
            <a:r>
              <a:rPr lang="zh-CN" altLang="en-US" sz="2800" dirty="0" smtClean="0">
                <a:latin typeface="楷体" pitchFamily="49" charset="-122"/>
                <a:ea typeface="楷体" pitchFamily="49" charset="-122"/>
              </a:rPr>
              <a:t>算法的原因</a:t>
            </a:r>
          </a:p>
          <a:p>
            <a:pPr>
              <a:buFont typeface="Arial" charset="0"/>
              <a:buNone/>
            </a:pPr>
            <a:r>
              <a:rPr lang="zh-CN" altLang="en-US" sz="2800" dirty="0" smtClean="0">
                <a:latin typeface="楷体" pitchFamily="49" charset="-122"/>
                <a:ea typeface="楷体" pitchFamily="49" charset="-122"/>
              </a:rPr>
              <a:t>（</a:t>
            </a:r>
            <a:r>
              <a:rPr lang="en-US" altLang="zh-CN" sz="2800" dirty="0" smtClean="0">
                <a:latin typeface="楷体" pitchFamily="49" charset="-122"/>
                <a:ea typeface="楷体" pitchFamily="49" charset="-122"/>
              </a:rPr>
              <a:t>1</a:t>
            </a:r>
            <a:r>
              <a:rPr lang="zh-CN" altLang="en-US" sz="2800" dirty="0" smtClean="0">
                <a:latin typeface="楷体" pitchFamily="49" charset="-122"/>
                <a:ea typeface="楷体" pitchFamily="49" charset="-122"/>
              </a:rPr>
              <a:t>）反馈调整时，梯度越来越稀疏，从顶层越往下，误差校正信号越来越小；</a:t>
            </a:r>
          </a:p>
          <a:p>
            <a:pPr>
              <a:buFont typeface="Arial" charset="0"/>
              <a:buNone/>
            </a:pPr>
            <a:r>
              <a:rPr lang="zh-CN" altLang="en-US" sz="2800" dirty="0" smtClean="0">
                <a:latin typeface="楷体" pitchFamily="49" charset="-122"/>
                <a:ea typeface="楷体" pitchFamily="49" charset="-122"/>
              </a:rPr>
              <a:t>（</a:t>
            </a:r>
            <a:r>
              <a:rPr lang="en-US" altLang="zh-CN" sz="2800" dirty="0" smtClean="0">
                <a:latin typeface="楷体" pitchFamily="49" charset="-122"/>
                <a:ea typeface="楷体" pitchFamily="49" charset="-122"/>
              </a:rPr>
              <a:t>2</a:t>
            </a:r>
            <a:r>
              <a:rPr lang="zh-CN" altLang="en-US" sz="2800" dirty="0" smtClean="0">
                <a:latin typeface="楷体" pitchFamily="49" charset="-122"/>
                <a:ea typeface="楷体" pitchFamily="49" charset="-122"/>
              </a:rPr>
              <a:t>）收敛易至局部最小，由于是采用随机值初始化，当初值是远离最优区域时易导致这一情况；</a:t>
            </a:r>
          </a:p>
          <a:p>
            <a:pPr>
              <a:buFont typeface="Arial" charset="0"/>
              <a:buNone/>
            </a:pPr>
            <a:r>
              <a:rPr lang="zh-CN" altLang="en-US" sz="2800" dirty="0" smtClean="0">
                <a:latin typeface="楷体" pitchFamily="49" charset="-122"/>
                <a:ea typeface="楷体" pitchFamily="49" charset="-122"/>
              </a:rPr>
              <a:t>（</a:t>
            </a:r>
            <a:r>
              <a:rPr lang="en-US" altLang="zh-CN" sz="2800" dirty="0" smtClean="0">
                <a:latin typeface="楷体" pitchFamily="49" charset="-122"/>
                <a:ea typeface="楷体" pitchFamily="49" charset="-122"/>
              </a:rPr>
              <a:t>3</a:t>
            </a:r>
            <a:r>
              <a:rPr lang="zh-CN" altLang="en-US" sz="2800" dirty="0" smtClean="0">
                <a:latin typeface="楷体" pitchFamily="49" charset="-122"/>
                <a:ea typeface="楷体" pitchFamily="49" charset="-122"/>
              </a:rPr>
              <a:t>）</a:t>
            </a:r>
            <a:r>
              <a:rPr lang="en-US" altLang="zh-CN" sz="2800" dirty="0" smtClean="0">
                <a:latin typeface="楷体" pitchFamily="49" charset="-122"/>
                <a:ea typeface="楷体" pitchFamily="49" charset="-122"/>
              </a:rPr>
              <a:t>BP</a:t>
            </a:r>
            <a:r>
              <a:rPr lang="zh-CN" altLang="en-US" sz="2800" dirty="0" smtClean="0">
                <a:latin typeface="楷体" pitchFamily="49" charset="-122"/>
                <a:ea typeface="楷体" pitchFamily="49" charset="-122"/>
              </a:rPr>
              <a:t>算法需要有标签数据来训练，但大部分数据是无标签的；</a:t>
            </a:r>
          </a:p>
        </p:txBody>
      </p:sp>
      <p:pic>
        <p:nvPicPr>
          <p:cNvPr id="37891" name="Picture 4"/>
          <p:cNvPicPr>
            <a:picLocks noChangeAspect="1" noChangeArrowheads="1"/>
          </p:cNvPicPr>
          <p:nvPr/>
        </p:nvPicPr>
        <p:blipFill>
          <a:blip r:embed="rId2"/>
          <a:srcRect/>
          <a:stretch>
            <a:fillRect/>
          </a:stretch>
        </p:blipFill>
        <p:spPr bwMode="auto">
          <a:xfrm>
            <a:off x="742950" y="4954588"/>
            <a:ext cx="3657600" cy="1846262"/>
          </a:xfrm>
          <a:prstGeom prst="rect">
            <a:avLst/>
          </a:prstGeom>
          <a:noFill/>
          <a:ln w="9525">
            <a:noFill/>
            <a:miter lim="800000"/>
            <a:headEnd/>
            <a:tailEnd/>
          </a:ln>
        </p:spPr>
      </p:pic>
      <p:pic>
        <p:nvPicPr>
          <p:cNvPr id="37892" name="Picture 5"/>
          <p:cNvPicPr>
            <a:picLocks noChangeAspect="1" noChangeArrowheads="1"/>
          </p:cNvPicPr>
          <p:nvPr/>
        </p:nvPicPr>
        <p:blipFill>
          <a:blip r:embed="rId3"/>
          <a:srcRect/>
          <a:stretch>
            <a:fillRect/>
          </a:stretch>
        </p:blipFill>
        <p:spPr bwMode="auto">
          <a:xfrm>
            <a:off x="4495800" y="4948238"/>
            <a:ext cx="3948113" cy="1838325"/>
          </a:xfrm>
          <a:prstGeom prst="rect">
            <a:avLst/>
          </a:prstGeom>
          <a:noFill/>
          <a:ln w="9525">
            <a:noFill/>
            <a:miter lim="800000"/>
            <a:headEnd/>
            <a:tailEnd/>
          </a:ln>
        </p:spPr>
      </p:pic>
    </p:spTree>
    <p:extLst>
      <p:ext uri="{BB962C8B-B14F-4D97-AF65-F5344CB8AC3E}">
        <p14:creationId xmlns:p14="http://schemas.microsoft.com/office/powerpoint/2010/main" val="2021077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a:xfrm>
            <a:off x="457200" y="228654"/>
            <a:ext cx="8229600" cy="1143000"/>
          </a:xfrm>
        </p:spPr>
        <p:txBody>
          <a:bodyPr/>
          <a:lstStyle/>
          <a:p>
            <a:r>
              <a:rPr lang="zh-CN" altLang="en-US" dirty="0" smtClean="0">
                <a:latin typeface="Albertus Extra Bold"/>
                <a:ea typeface="黑体" pitchFamily="49" charset="-122"/>
              </a:rPr>
              <a:t>深度学习训练过程</a:t>
            </a:r>
          </a:p>
        </p:txBody>
      </p:sp>
      <p:sp>
        <p:nvSpPr>
          <p:cNvPr id="38914" name="Rectangle 3"/>
          <p:cNvSpPr>
            <a:spLocks noGrp="1"/>
          </p:cNvSpPr>
          <p:nvPr>
            <p:ph type="body" idx="1"/>
          </p:nvPr>
        </p:nvSpPr>
        <p:spPr/>
        <p:txBody>
          <a:bodyPr/>
          <a:lstStyle/>
          <a:p>
            <a:r>
              <a:rPr lang="zh-CN" altLang="en-US" dirty="0" smtClean="0">
                <a:latin typeface="Adobe Caslon Pro"/>
                <a:ea typeface="楷体" pitchFamily="49" charset="-122"/>
              </a:rPr>
              <a:t>第一步：采用自下而上的无监督学习</a:t>
            </a:r>
          </a:p>
          <a:p>
            <a:pPr>
              <a:buFont typeface="Arial" charset="0"/>
              <a:buNone/>
            </a:pPr>
            <a:r>
              <a:rPr lang="en-US" altLang="zh-CN" dirty="0" smtClean="0">
                <a:latin typeface="楷体" pitchFamily="49" charset="-122"/>
                <a:ea typeface="楷体" pitchFamily="49" charset="-122"/>
              </a:rPr>
              <a:t>1</a:t>
            </a:r>
            <a:r>
              <a:rPr lang="zh-CN" altLang="en-US" dirty="0" smtClean="0">
                <a:latin typeface="楷体" pitchFamily="49" charset="-122"/>
                <a:ea typeface="楷体" pitchFamily="49" charset="-122"/>
              </a:rPr>
              <a:t>）逐层构建单层神经元。</a:t>
            </a:r>
          </a:p>
          <a:p>
            <a:pPr>
              <a:buFont typeface="Arial" charset="0"/>
              <a:buNone/>
            </a:pPr>
            <a:r>
              <a:rPr lang="en-US" altLang="zh-CN" dirty="0" smtClean="0">
                <a:latin typeface="楷体" pitchFamily="49" charset="-122"/>
                <a:ea typeface="楷体" pitchFamily="49" charset="-122"/>
              </a:rPr>
              <a:t>2</a:t>
            </a:r>
            <a:r>
              <a:rPr lang="zh-CN" altLang="en-US" dirty="0" smtClean="0">
                <a:latin typeface="楷体" pitchFamily="49" charset="-122"/>
                <a:ea typeface="楷体" pitchFamily="49" charset="-122"/>
              </a:rPr>
              <a:t>）每层采用</a:t>
            </a:r>
            <a:r>
              <a:rPr lang="en-US" altLang="zh-CN" dirty="0" smtClean="0">
                <a:latin typeface="楷体" pitchFamily="49" charset="-122"/>
                <a:ea typeface="楷体" pitchFamily="49" charset="-122"/>
              </a:rPr>
              <a:t>wake-sleep</a:t>
            </a:r>
            <a:r>
              <a:rPr lang="zh-CN" altLang="en-US" dirty="0" smtClean="0">
                <a:latin typeface="楷体" pitchFamily="49" charset="-122"/>
                <a:ea typeface="楷体" pitchFamily="49" charset="-122"/>
              </a:rPr>
              <a:t>算法进行调优。每次仅调整一层，逐层调整。</a:t>
            </a:r>
          </a:p>
          <a:p>
            <a:pPr>
              <a:buFont typeface="Arial" charset="0"/>
              <a:buNone/>
            </a:pPr>
            <a:r>
              <a:rPr lang="zh-CN" altLang="en-US" dirty="0" smtClean="0">
                <a:latin typeface="楷体" pitchFamily="49" charset="-122"/>
                <a:ea typeface="楷体" pitchFamily="49" charset="-122"/>
              </a:rPr>
              <a:t> 这个过程可以看作是一个</a:t>
            </a:r>
            <a:r>
              <a:rPr lang="en-US" altLang="zh-CN" dirty="0" smtClean="0">
                <a:solidFill>
                  <a:srgbClr val="FF0000"/>
                </a:solidFill>
                <a:latin typeface="楷体" pitchFamily="49" charset="-122"/>
                <a:ea typeface="楷体" pitchFamily="49" charset="-122"/>
              </a:rPr>
              <a:t>feature learning</a:t>
            </a:r>
            <a:r>
              <a:rPr lang="zh-CN" altLang="en-US" dirty="0" smtClean="0">
                <a:latin typeface="楷体" pitchFamily="49" charset="-122"/>
                <a:ea typeface="楷体" pitchFamily="49" charset="-122"/>
              </a:rPr>
              <a:t>的过程，是和传统神经网络区别最大的部分。</a:t>
            </a:r>
          </a:p>
        </p:txBody>
      </p:sp>
    </p:spTree>
    <p:extLst>
      <p:ext uri="{BB962C8B-B14F-4D97-AF65-F5344CB8AC3E}">
        <p14:creationId xmlns:p14="http://schemas.microsoft.com/office/powerpoint/2010/main" val="3248465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深度学习训练过程</a:t>
            </a:r>
          </a:p>
        </p:txBody>
      </p:sp>
      <p:sp>
        <p:nvSpPr>
          <p:cNvPr id="39938" name="Rectangle 3"/>
          <p:cNvSpPr>
            <a:spLocks noGrp="1"/>
          </p:cNvSpPr>
          <p:nvPr>
            <p:ph type="body" idx="1"/>
          </p:nvPr>
        </p:nvSpPr>
        <p:spPr>
          <a:xfrm>
            <a:off x="152400" y="876216"/>
            <a:ext cx="8991600" cy="5753100"/>
          </a:xfrm>
        </p:spPr>
        <p:txBody>
          <a:bodyPr/>
          <a:lstStyle/>
          <a:p>
            <a:pPr>
              <a:lnSpc>
                <a:spcPct val="90000"/>
              </a:lnSpc>
            </a:pPr>
            <a:r>
              <a:rPr lang="en-US" altLang="zh-CN" sz="2400" dirty="0" smtClean="0">
                <a:latin typeface="楷体" pitchFamily="49" charset="-122"/>
                <a:ea typeface="楷体" pitchFamily="49" charset="-122"/>
              </a:rPr>
              <a:t>wake-sleep</a:t>
            </a:r>
            <a:r>
              <a:rPr lang="zh-CN" altLang="en-US" sz="2400" dirty="0" smtClean="0">
                <a:latin typeface="楷体" pitchFamily="49" charset="-122"/>
                <a:ea typeface="楷体" pitchFamily="49" charset="-122"/>
              </a:rPr>
              <a:t>算法</a:t>
            </a:r>
            <a:r>
              <a:rPr lang="en-US" altLang="zh-CN" sz="2400" dirty="0" smtClean="0">
                <a:latin typeface="楷体" pitchFamily="49" charset="-122"/>
                <a:ea typeface="楷体" pitchFamily="49" charset="-122"/>
              </a:rPr>
              <a:t>:</a:t>
            </a:r>
          </a:p>
          <a:p>
            <a:pPr>
              <a:lnSpc>
                <a:spcPct val="90000"/>
              </a:lnSpc>
            </a:pPr>
            <a:endParaRPr lang="en-US" altLang="zh-CN" sz="2400" dirty="0" smtClean="0">
              <a:latin typeface="楷体" pitchFamily="49" charset="-122"/>
              <a:ea typeface="楷体" pitchFamily="49" charset="-122"/>
            </a:endParaRPr>
          </a:p>
          <a:p>
            <a:pPr>
              <a:lnSpc>
                <a:spcPct val="90000"/>
              </a:lnSpc>
              <a:buFont typeface="Arial" charset="0"/>
              <a:buNone/>
            </a:pPr>
            <a:r>
              <a:rPr lang="en-US" altLang="zh-CN" sz="2400" b="1" dirty="0" smtClean="0">
                <a:latin typeface="楷体" pitchFamily="49" charset="-122"/>
                <a:ea typeface="楷体" pitchFamily="49" charset="-122"/>
              </a:rPr>
              <a:t>1</a:t>
            </a:r>
            <a:r>
              <a:rPr lang="zh-CN" altLang="en-US" sz="2400" b="1" dirty="0" smtClean="0">
                <a:latin typeface="楷体" pitchFamily="49" charset="-122"/>
                <a:ea typeface="楷体" pitchFamily="49" charset="-122"/>
              </a:rPr>
              <a:t>）</a:t>
            </a:r>
            <a:r>
              <a:rPr lang="en-US" altLang="zh-CN" sz="2400" b="1" dirty="0" smtClean="0">
                <a:solidFill>
                  <a:srgbClr val="FF0000"/>
                </a:solidFill>
                <a:latin typeface="楷体" pitchFamily="49" charset="-122"/>
                <a:ea typeface="楷体" pitchFamily="49" charset="-122"/>
              </a:rPr>
              <a:t>wake</a:t>
            </a:r>
            <a:r>
              <a:rPr lang="zh-CN" altLang="en-US" sz="2400" b="1" dirty="0" smtClean="0">
                <a:solidFill>
                  <a:srgbClr val="FF0000"/>
                </a:solidFill>
                <a:latin typeface="楷体" pitchFamily="49" charset="-122"/>
                <a:ea typeface="楷体" pitchFamily="49" charset="-122"/>
              </a:rPr>
              <a:t>阶段：</a:t>
            </a:r>
          </a:p>
          <a:p>
            <a:pPr>
              <a:lnSpc>
                <a:spcPct val="90000"/>
              </a:lnSpc>
              <a:buFont typeface="Arial" charset="0"/>
              <a:buNone/>
            </a:pPr>
            <a:r>
              <a:rPr lang="zh-CN" altLang="en-US" sz="2400" b="1" dirty="0" smtClean="0">
                <a:latin typeface="楷体" pitchFamily="49" charset="-122"/>
                <a:ea typeface="楷体" pitchFamily="49" charset="-122"/>
              </a:rPr>
              <a:t>  认知过程，通过下层的输入特征（</a:t>
            </a:r>
            <a:r>
              <a:rPr lang="en-US" altLang="zh-CN" sz="2400" b="1" dirty="0" smtClean="0">
                <a:latin typeface="楷体" pitchFamily="49" charset="-122"/>
                <a:ea typeface="楷体" pitchFamily="49" charset="-122"/>
              </a:rPr>
              <a:t>Input</a:t>
            </a:r>
            <a:r>
              <a:rPr lang="zh-CN" altLang="en-US" sz="2400" b="1" dirty="0" smtClean="0">
                <a:latin typeface="楷体" pitchFamily="49" charset="-122"/>
                <a:ea typeface="楷体" pitchFamily="49" charset="-122"/>
              </a:rPr>
              <a:t>）和向上的认知（</a:t>
            </a:r>
            <a:r>
              <a:rPr lang="en-US" altLang="zh-CN" sz="2400" b="1" dirty="0" smtClean="0">
                <a:latin typeface="楷体" pitchFamily="49" charset="-122"/>
                <a:ea typeface="楷体" pitchFamily="49" charset="-122"/>
              </a:rPr>
              <a:t>Encoder</a:t>
            </a:r>
            <a:r>
              <a:rPr lang="zh-CN" altLang="en-US" sz="2400" b="1" dirty="0" smtClean="0">
                <a:latin typeface="楷体" pitchFamily="49" charset="-122"/>
                <a:ea typeface="楷体" pitchFamily="49" charset="-122"/>
              </a:rPr>
              <a:t>）权重产生每一层的抽象表示（</a:t>
            </a:r>
            <a:r>
              <a:rPr lang="en-US" altLang="zh-CN" sz="2400" b="1" dirty="0" smtClean="0">
                <a:latin typeface="楷体" pitchFamily="49" charset="-122"/>
                <a:ea typeface="楷体" pitchFamily="49" charset="-122"/>
              </a:rPr>
              <a:t>Code</a:t>
            </a:r>
            <a:r>
              <a:rPr lang="zh-CN" altLang="en-US" sz="2400" b="1" dirty="0" smtClean="0">
                <a:latin typeface="楷体" pitchFamily="49" charset="-122"/>
                <a:ea typeface="楷体" pitchFamily="49" charset="-122"/>
              </a:rPr>
              <a:t>），再通过当前的生成（</a:t>
            </a:r>
            <a:r>
              <a:rPr lang="en-US" altLang="zh-CN" sz="2400" b="1" dirty="0" smtClean="0">
                <a:latin typeface="楷体" pitchFamily="49" charset="-122"/>
                <a:ea typeface="楷体" pitchFamily="49" charset="-122"/>
              </a:rPr>
              <a:t>Decoder</a:t>
            </a:r>
            <a:r>
              <a:rPr lang="zh-CN" altLang="en-US" sz="2400" b="1" dirty="0" smtClean="0">
                <a:latin typeface="楷体" pitchFamily="49" charset="-122"/>
                <a:ea typeface="楷体" pitchFamily="49" charset="-122"/>
              </a:rPr>
              <a:t>）权重产生一个重建信息（</a:t>
            </a:r>
            <a:r>
              <a:rPr lang="en-US" altLang="zh-CN" sz="2400" b="1" dirty="0" smtClean="0">
                <a:latin typeface="楷体" pitchFamily="49" charset="-122"/>
                <a:ea typeface="楷体" pitchFamily="49" charset="-122"/>
              </a:rPr>
              <a:t>Reconstruction</a:t>
            </a:r>
            <a:r>
              <a:rPr lang="zh-CN" altLang="en-US" sz="2400" b="1" dirty="0" smtClean="0">
                <a:latin typeface="楷体" pitchFamily="49" charset="-122"/>
                <a:ea typeface="楷体" pitchFamily="49" charset="-122"/>
              </a:rPr>
              <a:t>），计算输入特征和重建信息残差，使用梯度下降修改层间的下行生成（</a:t>
            </a:r>
            <a:r>
              <a:rPr lang="en-US" altLang="zh-CN" sz="2400" b="1" dirty="0" smtClean="0">
                <a:latin typeface="楷体" pitchFamily="49" charset="-122"/>
                <a:ea typeface="楷体" pitchFamily="49" charset="-122"/>
              </a:rPr>
              <a:t>Decoder</a:t>
            </a:r>
            <a:r>
              <a:rPr lang="zh-CN" altLang="en-US" sz="2400" b="1" dirty="0" smtClean="0">
                <a:latin typeface="楷体" pitchFamily="49" charset="-122"/>
                <a:ea typeface="楷体" pitchFamily="49" charset="-122"/>
              </a:rPr>
              <a:t>）权重。也就是“如果现实跟我想象的不一样，改变我的生成权重使得我想象的东西变得与现实一样”。</a:t>
            </a:r>
          </a:p>
          <a:p>
            <a:pPr>
              <a:lnSpc>
                <a:spcPct val="90000"/>
              </a:lnSpc>
              <a:buFont typeface="Arial" charset="0"/>
              <a:buNone/>
            </a:pPr>
            <a:r>
              <a:rPr lang="en-US" altLang="zh-CN" sz="2400" b="1" dirty="0" smtClean="0">
                <a:latin typeface="楷体" pitchFamily="49" charset="-122"/>
                <a:ea typeface="楷体" pitchFamily="49" charset="-122"/>
              </a:rPr>
              <a:t>2</a:t>
            </a:r>
            <a:r>
              <a:rPr lang="zh-CN" altLang="en-US" sz="2400" b="1" dirty="0" smtClean="0">
                <a:latin typeface="楷体" pitchFamily="49" charset="-122"/>
                <a:ea typeface="楷体" pitchFamily="49" charset="-122"/>
              </a:rPr>
              <a:t>）</a:t>
            </a:r>
            <a:r>
              <a:rPr lang="en-US" altLang="zh-CN" sz="2400" b="1" dirty="0" smtClean="0">
                <a:solidFill>
                  <a:srgbClr val="FF0000"/>
                </a:solidFill>
                <a:latin typeface="楷体" pitchFamily="49" charset="-122"/>
                <a:ea typeface="楷体" pitchFamily="49" charset="-122"/>
              </a:rPr>
              <a:t>sleep</a:t>
            </a:r>
            <a:r>
              <a:rPr lang="zh-CN" altLang="en-US" sz="2400" b="1" dirty="0" smtClean="0">
                <a:solidFill>
                  <a:srgbClr val="FF0000"/>
                </a:solidFill>
                <a:latin typeface="楷体" pitchFamily="49" charset="-122"/>
                <a:ea typeface="楷体" pitchFamily="49" charset="-122"/>
              </a:rPr>
              <a:t>阶段：</a:t>
            </a:r>
          </a:p>
          <a:p>
            <a:pPr>
              <a:lnSpc>
                <a:spcPct val="90000"/>
              </a:lnSpc>
              <a:buFont typeface="Arial" charset="0"/>
              <a:buNone/>
            </a:pPr>
            <a:r>
              <a:rPr lang="zh-CN" altLang="en-US" sz="2400" b="1" dirty="0" smtClean="0">
                <a:latin typeface="楷体" pitchFamily="49" charset="-122"/>
                <a:ea typeface="楷体" pitchFamily="49" charset="-122"/>
              </a:rPr>
              <a:t>  生成过程，通过上层概念（</a:t>
            </a:r>
            <a:r>
              <a:rPr lang="en-US" altLang="zh-CN" sz="2400" b="1" dirty="0" smtClean="0">
                <a:latin typeface="楷体" pitchFamily="49" charset="-122"/>
                <a:ea typeface="楷体" pitchFamily="49" charset="-122"/>
              </a:rPr>
              <a:t>Code</a:t>
            </a:r>
            <a:r>
              <a:rPr lang="zh-CN" altLang="en-US" sz="2400" b="1" dirty="0" smtClean="0">
                <a:latin typeface="楷体" pitchFamily="49" charset="-122"/>
                <a:ea typeface="楷体" pitchFamily="49" charset="-122"/>
              </a:rPr>
              <a:t>）和向下的生成（</a:t>
            </a:r>
            <a:r>
              <a:rPr lang="en-US" altLang="zh-CN" sz="2400" b="1" dirty="0" smtClean="0">
                <a:latin typeface="楷体" pitchFamily="49" charset="-122"/>
                <a:ea typeface="楷体" pitchFamily="49" charset="-122"/>
              </a:rPr>
              <a:t>Decoder</a:t>
            </a:r>
            <a:r>
              <a:rPr lang="zh-CN" altLang="en-US" sz="2400" b="1" dirty="0" smtClean="0">
                <a:latin typeface="楷体" pitchFamily="49" charset="-122"/>
                <a:ea typeface="楷体" pitchFamily="49" charset="-122"/>
              </a:rPr>
              <a:t>）权重，生成下层的状态，再利用认知（</a:t>
            </a:r>
            <a:r>
              <a:rPr lang="en-US" altLang="zh-CN" sz="2400" b="1" dirty="0" smtClean="0">
                <a:latin typeface="楷体" pitchFamily="49" charset="-122"/>
                <a:ea typeface="楷体" pitchFamily="49" charset="-122"/>
              </a:rPr>
              <a:t>Encoder</a:t>
            </a:r>
            <a:r>
              <a:rPr lang="zh-CN" altLang="en-US" sz="2400" b="1" dirty="0" smtClean="0">
                <a:latin typeface="楷体" pitchFamily="49" charset="-122"/>
                <a:ea typeface="楷体" pitchFamily="49" charset="-122"/>
              </a:rPr>
              <a:t>）权重产生一个抽象景象。利用初始上层概念和新建抽象景象的残差，利用梯度下降修改层间向上的认知（</a:t>
            </a:r>
            <a:r>
              <a:rPr lang="en-US" altLang="zh-CN" sz="2400" b="1" dirty="0" smtClean="0">
                <a:latin typeface="楷体" pitchFamily="49" charset="-122"/>
                <a:ea typeface="楷体" pitchFamily="49" charset="-122"/>
              </a:rPr>
              <a:t>Encoder</a:t>
            </a:r>
            <a:r>
              <a:rPr lang="zh-CN" altLang="en-US" sz="2400" b="1" dirty="0" smtClean="0">
                <a:latin typeface="楷体" pitchFamily="49" charset="-122"/>
                <a:ea typeface="楷体" pitchFamily="49" charset="-122"/>
              </a:rPr>
              <a:t>）权重。也就是“如果梦中的景象不是我脑中的相应概念，改变我的认知权重使得这种景象在我看来就是这个概念”。</a:t>
            </a:r>
            <a:endParaRPr lang="en-US" altLang="zh-CN" sz="2400" b="1" dirty="0" smtClean="0">
              <a:latin typeface="楷体" pitchFamily="49" charset="-122"/>
              <a:ea typeface="楷体" pitchFamily="49" charset="-122"/>
            </a:endParaRPr>
          </a:p>
        </p:txBody>
      </p:sp>
      <p:pic>
        <p:nvPicPr>
          <p:cNvPr id="39939" name="Picture 21"/>
          <p:cNvPicPr>
            <a:picLocks noChangeAspect="1" noChangeArrowheads="1"/>
          </p:cNvPicPr>
          <p:nvPr/>
        </p:nvPicPr>
        <p:blipFill>
          <a:blip r:embed="rId2"/>
          <a:srcRect/>
          <a:stretch>
            <a:fillRect/>
          </a:stretch>
        </p:blipFill>
        <p:spPr bwMode="auto">
          <a:xfrm>
            <a:off x="3657600" y="1066800"/>
            <a:ext cx="5191125" cy="1371600"/>
          </a:xfrm>
          <a:prstGeom prst="rect">
            <a:avLst/>
          </a:prstGeom>
          <a:noFill/>
          <a:ln w="9525">
            <a:noFill/>
            <a:miter lim="800000"/>
            <a:headEnd/>
            <a:tailEnd/>
          </a:ln>
        </p:spPr>
      </p:pic>
    </p:spTree>
    <p:extLst>
      <p:ext uri="{BB962C8B-B14F-4D97-AF65-F5344CB8AC3E}">
        <p14:creationId xmlns:p14="http://schemas.microsoft.com/office/powerpoint/2010/main" val="19498090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a:xfrm>
            <a:off x="0" y="225491"/>
            <a:ext cx="9144000" cy="688975"/>
          </a:xfrm>
        </p:spPr>
        <p:txBody>
          <a:bodyPr/>
          <a:lstStyle/>
          <a:p>
            <a:r>
              <a:rPr lang="zh-CN" altLang="en-US" dirty="0" smtClean="0">
                <a:latin typeface="Albertus Extra Bold"/>
                <a:ea typeface="黑体" pitchFamily="49" charset="-122"/>
              </a:rPr>
              <a:t>深度学习训练过程</a:t>
            </a:r>
          </a:p>
        </p:txBody>
      </p:sp>
      <p:sp>
        <p:nvSpPr>
          <p:cNvPr id="8" name="Up Arrow 7"/>
          <p:cNvSpPr/>
          <p:nvPr/>
        </p:nvSpPr>
        <p:spPr>
          <a:xfrm rot="10800000">
            <a:off x="3352800" y="4816541"/>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Up Arrow 16"/>
          <p:cNvSpPr/>
          <p:nvPr/>
        </p:nvSpPr>
        <p:spPr>
          <a:xfrm>
            <a:off x="5791200" y="4816541"/>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Rounded Rectangle 1"/>
          <p:cNvSpPr/>
          <p:nvPr/>
        </p:nvSpPr>
        <p:spPr>
          <a:xfrm>
            <a:off x="5029200" y="5045141"/>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5" name="Rounded Rectangle 4"/>
          <p:cNvSpPr/>
          <p:nvPr/>
        </p:nvSpPr>
        <p:spPr>
          <a:xfrm>
            <a:off x="2667000" y="5045141"/>
            <a:ext cx="18288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4" name="Rounded Rectangle 3"/>
          <p:cNvSpPr/>
          <p:nvPr/>
        </p:nvSpPr>
        <p:spPr>
          <a:xfrm>
            <a:off x="2438400" y="6035741"/>
            <a:ext cx="4572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Input Image</a:t>
            </a:r>
          </a:p>
        </p:txBody>
      </p:sp>
      <p:sp>
        <p:nvSpPr>
          <p:cNvPr id="12" name="Rounded Rectangle 11"/>
          <p:cNvSpPr/>
          <p:nvPr/>
        </p:nvSpPr>
        <p:spPr>
          <a:xfrm>
            <a:off x="3124200" y="1006541"/>
            <a:ext cx="31242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Class label</a:t>
            </a:r>
          </a:p>
        </p:txBody>
      </p:sp>
      <p:sp>
        <p:nvSpPr>
          <p:cNvPr id="11" name="Rectangle 10"/>
          <p:cNvSpPr>
            <a:spLocks noChangeArrowheads="1"/>
          </p:cNvSpPr>
          <p:nvPr/>
        </p:nvSpPr>
        <p:spPr bwMode="auto">
          <a:xfrm>
            <a:off x="4318000" y="2955991"/>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sp>
        <p:nvSpPr>
          <p:cNvPr id="16" name="Rounded Rectangle 15"/>
          <p:cNvSpPr/>
          <p:nvPr/>
        </p:nvSpPr>
        <p:spPr>
          <a:xfrm>
            <a:off x="1676400" y="4359341"/>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18" name="Up Arrow 17"/>
          <p:cNvSpPr/>
          <p:nvPr/>
        </p:nvSpPr>
        <p:spPr>
          <a:xfrm rot="10800000">
            <a:off x="3352800" y="3140141"/>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Up Arrow 18"/>
          <p:cNvSpPr/>
          <p:nvPr/>
        </p:nvSpPr>
        <p:spPr>
          <a:xfrm>
            <a:off x="5791200" y="3140141"/>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ounded Rectangle 19"/>
          <p:cNvSpPr/>
          <p:nvPr/>
        </p:nvSpPr>
        <p:spPr>
          <a:xfrm>
            <a:off x="5029200" y="3368741"/>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24" name="Rounded Rectangle 23"/>
          <p:cNvSpPr/>
          <p:nvPr/>
        </p:nvSpPr>
        <p:spPr>
          <a:xfrm>
            <a:off x="2667000" y="3368741"/>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25" name="Rounded Rectangle 24"/>
          <p:cNvSpPr/>
          <p:nvPr/>
        </p:nvSpPr>
        <p:spPr>
          <a:xfrm>
            <a:off x="1676400" y="2682941"/>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27" name="Up Arrow 26"/>
          <p:cNvSpPr/>
          <p:nvPr/>
        </p:nvSpPr>
        <p:spPr>
          <a:xfrm rot="10800000">
            <a:off x="3352800" y="1463741"/>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 Arrow 27"/>
          <p:cNvSpPr/>
          <p:nvPr/>
        </p:nvSpPr>
        <p:spPr>
          <a:xfrm>
            <a:off x="5791200" y="1463741"/>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Rounded Rectangle 28"/>
          <p:cNvSpPr/>
          <p:nvPr/>
        </p:nvSpPr>
        <p:spPr>
          <a:xfrm>
            <a:off x="5029200" y="1692341"/>
            <a:ext cx="18288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30" name="Rounded Rectangle 29"/>
          <p:cNvSpPr/>
          <p:nvPr/>
        </p:nvSpPr>
        <p:spPr>
          <a:xfrm>
            <a:off x="2667000" y="1692341"/>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40979" name="Rectangle 22"/>
          <p:cNvSpPr>
            <a:spLocks noChangeArrowheads="1"/>
          </p:cNvSpPr>
          <p:nvPr/>
        </p:nvSpPr>
        <p:spPr bwMode="auto">
          <a:xfrm>
            <a:off x="762000" y="914466"/>
            <a:ext cx="2012950" cy="457200"/>
          </a:xfrm>
          <a:prstGeom prst="rect">
            <a:avLst/>
          </a:prstGeom>
          <a:noFill/>
          <a:ln w="9525">
            <a:noFill/>
            <a:miter lim="800000"/>
            <a:headEnd/>
            <a:tailEnd/>
          </a:ln>
        </p:spPr>
        <p:txBody>
          <a:bodyPr wrap="none">
            <a:spAutoFit/>
          </a:bodyPr>
          <a:lstStyle/>
          <a:p>
            <a:r>
              <a:rPr lang="en-US" altLang="zh-CN" sz="2400" dirty="0" err="1">
                <a:latin typeface="黑体" pitchFamily="49" charset="-122"/>
                <a:ea typeface="黑体" pitchFamily="49" charset="-122"/>
              </a:rPr>
              <a:t>AutoEncoder</a:t>
            </a:r>
            <a:r>
              <a:rPr lang="en-US" altLang="zh-CN" sz="2400" dirty="0">
                <a:latin typeface="黑体" pitchFamily="49" charset="-122"/>
                <a:ea typeface="黑体" pitchFamily="49" charset="-122"/>
              </a:rPr>
              <a:t>:</a:t>
            </a: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364257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4" presetClass="emph" presetSubtype="0" fill="hold" grpId="0" nodeType="clickEffect">
                                  <p:stCondLst>
                                    <p:cond delay="0"/>
                                  </p:stCondLst>
                                  <p:childTnLst>
                                    <p:animClr clrSpc="hsl" dir="cw">
                                      <p:cBhvr override="childStyle">
                                        <p:cTn id="30" dur="500" fill="hold"/>
                                        <p:tgtEl>
                                          <p:spTgt spid="8"/>
                                        </p:tgtEl>
                                        <p:attrNameLst>
                                          <p:attrName>style.color</p:attrName>
                                        </p:attrNameLst>
                                      </p:cBhvr>
                                      <p:by>
                                        <p:hsl h="0" s="-12549" l="-25098"/>
                                      </p:by>
                                    </p:animClr>
                                    <p:animClr clrSpc="hsl" dir="cw">
                                      <p:cBhvr>
                                        <p:cTn id="31" dur="500" fill="hold"/>
                                        <p:tgtEl>
                                          <p:spTgt spid="8"/>
                                        </p:tgtEl>
                                        <p:attrNameLst>
                                          <p:attrName>fillcolor</p:attrName>
                                        </p:attrNameLst>
                                      </p:cBhvr>
                                      <p:by>
                                        <p:hsl h="0" s="-12549" l="-25098"/>
                                      </p:by>
                                    </p:animClr>
                                    <p:animClr clrSpc="hsl" dir="cw">
                                      <p:cBhvr>
                                        <p:cTn id="32" dur="500" fill="hold"/>
                                        <p:tgtEl>
                                          <p:spTgt spid="8"/>
                                        </p:tgtEl>
                                        <p:attrNameLst>
                                          <p:attrName>stroke.color</p:attrName>
                                        </p:attrNameLst>
                                      </p:cBhvr>
                                      <p:by>
                                        <p:hsl h="0" s="-12549" l="-25098"/>
                                      </p:by>
                                    </p:animClr>
                                    <p:set>
                                      <p:cBhvr>
                                        <p:cTn id="33" dur="500" fill="hold"/>
                                        <p:tgtEl>
                                          <p:spTgt spid="8"/>
                                        </p:tgtEl>
                                        <p:attrNameLst>
                                          <p:attrName>fill.type</p:attrName>
                                        </p:attrNameLst>
                                      </p:cBhvr>
                                      <p:to>
                                        <p:strVal val="solid"/>
                                      </p:to>
                                    </p:set>
                                  </p:childTnLst>
                                </p:cTn>
                              </p:par>
                              <p:par>
                                <p:cTn id="34" presetID="24" presetClass="emph" presetSubtype="0" fill="hold" grpId="0" nodeType="withEffect">
                                  <p:stCondLst>
                                    <p:cond delay="0"/>
                                  </p:stCondLst>
                                  <p:childTnLst>
                                    <p:animClr clrSpc="hsl" dir="cw">
                                      <p:cBhvr override="childStyle">
                                        <p:cTn id="35" dur="500" fill="hold"/>
                                        <p:tgtEl>
                                          <p:spTgt spid="5"/>
                                        </p:tgtEl>
                                        <p:attrNameLst>
                                          <p:attrName>style.color</p:attrName>
                                        </p:attrNameLst>
                                      </p:cBhvr>
                                      <p:by>
                                        <p:hsl h="0" s="-12549" l="-25098"/>
                                      </p:by>
                                    </p:animClr>
                                    <p:animClr clrSpc="hsl" dir="cw">
                                      <p:cBhvr>
                                        <p:cTn id="36" dur="500" fill="hold"/>
                                        <p:tgtEl>
                                          <p:spTgt spid="5"/>
                                        </p:tgtEl>
                                        <p:attrNameLst>
                                          <p:attrName>fillcolor</p:attrName>
                                        </p:attrNameLst>
                                      </p:cBhvr>
                                      <p:by>
                                        <p:hsl h="0" s="-12549" l="-25098"/>
                                      </p:by>
                                    </p:animClr>
                                    <p:animClr clrSpc="hsl" dir="cw">
                                      <p:cBhvr>
                                        <p:cTn id="37" dur="500" fill="hold"/>
                                        <p:tgtEl>
                                          <p:spTgt spid="5"/>
                                        </p:tgtEl>
                                        <p:attrNameLst>
                                          <p:attrName>stroke.color</p:attrName>
                                        </p:attrNameLst>
                                      </p:cBhvr>
                                      <p:by>
                                        <p:hsl h="0" s="-12549" l="-25098"/>
                                      </p:by>
                                    </p:animClr>
                                    <p:set>
                                      <p:cBhvr>
                                        <p:cTn id="38" dur="500" fill="hold"/>
                                        <p:tgtEl>
                                          <p:spTgt spid="5"/>
                                        </p:tgtEl>
                                        <p:attrNameLst>
                                          <p:attrName>fill.type</p:attrName>
                                        </p:attrNameLst>
                                      </p:cBhvr>
                                      <p:to>
                                        <p:strVal val="solid"/>
                                      </p:to>
                                    </p:set>
                                  </p:childTnLst>
                                </p:cTn>
                              </p:par>
                              <p:par>
                                <p:cTn id="39" presetID="24" presetClass="emph" presetSubtype="0" fill="hold" grpId="0" nodeType="withEffect">
                                  <p:stCondLst>
                                    <p:cond delay="0"/>
                                  </p:stCondLst>
                                  <p:childTnLst>
                                    <p:animClr clrSpc="hsl" dir="cw">
                                      <p:cBhvr override="childStyle">
                                        <p:cTn id="40" dur="500" fill="hold"/>
                                        <p:tgtEl>
                                          <p:spTgt spid="4"/>
                                        </p:tgtEl>
                                        <p:attrNameLst>
                                          <p:attrName>style.color</p:attrName>
                                        </p:attrNameLst>
                                      </p:cBhvr>
                                      <p:by>
                                        <p:hsl h="0" s="-12549" l="-25098"/>
                                      </p:by>
                                    </p:animClr>
                                    <p:animClr clrSpc="hsl" dir="cw">
                                      <p:cBhvr>
                                        <p:cTn id="41" dur="500" fill="hold"/>
                                        <p:tgtEl>
                                          <p:spTgt spid="4"/>
                                        </p:tgtEl>
                                        <p:attrNameLst>
                                          <p:attrName>fillcolor</p:attrName>
                                        </p:attrNameLst>
                                      </p:cBhvr>
                                      <p:by>
                                        <p:hsl h="0" s="-12549" l="-25098"/>
                                      </p:by>
                                    </p:animClr>
                                    <p:animClr clrSpc="hsl" dir="cw">
                                      <p:cBhvr>
                                        <p:cTn id="42" dur="500" fill="hold"/>
                                        <p:tgtEl>
                                          <p:spTgt spid="4"/>
                                        </p:tgtEl>
                                        <p:attrNameLst>
                                          <p:attrName>stroke.color</p:attrName>
                                        </p:attrNameLst>
                                      </p:cBhvr>
                                      <p:by>
                                        <p:hsl h="0" s="-12549" l="-25098"/>
                                      </p:by>
                                    </p:animClr>
                                    <p:set>
                                      <p:cBhvr>
                                        <p:cTn id="43" dur="500" fill="hold"/>
                                        <p:tgtEl>
                                          <p:spTgt spid="4"/>
                                        </p:tgtEl>
                                        <p:attrNameLst>
                                          <p:attrName>fill.type</p:attrName>
                                        </p:attrNameLst>
                                      </p:cBhvr>
                                      <p:to>
                                        <p:strVal val="solid"/>
                                      </p:to>
                                    </p:set>
                                  </p:childTnLst>
                                </p:cTn>
                              </p:par>
                              <p:par>
                                <p:cTn id="44" presetID="24" presetClass="emph" presetSubtype="0" fill="hold" grpId="1" nodeType="withEffect">
                                  <p:stCondLst>
                                    <p:cond delay="0"/>
                                  </p:stCondLst>
                                  <p:childTnLst>
                                    <p:animClr clrSpc="hsl" dir="cw">
                                      <p:cBhvr override="childStyle">
                                        <p:cTn id="45" dur="500" fill="hold"/>
                                        <p:tgtEl>
                                          <p:spTgt spid="12"/>
                                        </p:tgtEl>
                                        <p:attrNameLst>
                                          <p:attrName>style.color</p:attrName>
                                        </p:attrNameLst>
                                      </p:cBhvr>
                                      <p:by>
                                        <p:hsl h="0" s="-12549" l="-25098"/>
                                      </p:by>
                                    </p:animClr>
                                    <p:animClr clrSpc="hsl" dir="cw">
                                      <p:cBhvr>
                                        <p:cTn id="46" dur="500" fill="hold"/>
                                        <p:tgtEl>
                                          <p:spTgt spid="12"/>
                                        </p:tgtEl>
                                        <p:attrNameLst>
                                          <p:attrName>fillcolor</p:attrName>
                                        </p:attrNameLst>
                                      </p:cBhvr>
                                      <p:by>
                                        <p:hsl h="0" s="-12549" l="-25098"/>
                                      </p:by>
                                    </p:animClr>
                                    <p:animClr clrSpc="hsl" dir="cw">
                                      <p:cBhvr>
                                        <p:cTn id="47" dur="500" fill="hold"/>
                                        <p:tgtEl>
                                          <p:spTgt spid="12"/>
                                        </p:tgtEl>
                                        <p:attrNameLst>
                                          <p:attrName>stroke.color</p:attrName>
                                        </p:attrNameLst>
                                      </p:cBhvr>
                                      <p:by>
                                        <p:hsl h="0" s="-12549" l="-25098"/>
                                      </p:by>
                                    </p:animClr>
                                    <p:set>
                                      <p:cBhvr>
                                        <p:cTn id="48" dur="500" fill="hold"/>
                                        <p:tgtEl>
                                          <p:spTgt spid="12"/>
                                        </p:tgtEl>
                                        <p:attrNameLst>
                                          <p:attrName>fill.type</p:attrName>
                                        </p:attrNameLst>
                                      </p:cBhvr>
                                      <p:to>
                                        <p:strVal val="solid"/>
                                      </p:to>
                                    </p:set>
                                  </p:childTnLst>
                                </p:cTn>
                              </p:par>
                              <p:par>
                                <p:cTn id="49" presetID="24" presetClass="emph" presetSubtype="0" fill="hold" grpId="0" nodeType="withEffect">
                                  <p:stCondLst>
                                    <p:cond delay="0"/>
                                  </p:stCondLst>
                                  <p:childTnLst>
                                    <p:animClr clrSpc="hsl" dir="cw">
                                      <p:cBhvr override="childStyle">
                                        <p:cTn id="50" dur="500" fill="hold"/>
                                        <p:tgtEl>
                                          <p:spTgt spid="11"/>
                                        </p:tgtEl>
                                        <p:attrNameLst>
                                          <p:attrName>style.color</p:attrName>
                                        </p:attrNameLst>
                                      </p:cBhvr>
                                      <p:by>
                                        <p:hsl h="0" s="-12549" l="-25098"/>
                                      </p:by>
                                    </p:animClr>
                                    <p:animClr clrSpc="hsl" dir="cw">
                                      <p:cBhvr>
                                        <p:cTn id="51" dur="500" fill="hold"/>
                                        <p:tgtEl>
                                          <p:spTgt spid="11"/>
                                        </p:tgtEl>
                                        <p:attrNameLst>
                                          <p:attrName>fillcolor</p:attrName>
                                        </p:attrNameLst>
                                      </p:cBhvr>
                                      <p:by>
                                        <p:hsl h="0" s="-12549" l="-25098"/>
                                      </p:by>
                                    </p:animClr>
                                    <p:animClr clrSpc="hsl" dir="cw">
                                      <p:cBhvr>
                                        <p:cTn id="52" dur="500" fill="hold"/>
                                        <p:tgtEl>
                                          <p:spTgt spid="11"/>
                                        </p:tgtEl>
                                        <p:attrNameLst>
                                          <p:attrName>stroke.color</p:attrName>
                                        </p:attrNameLst>
                                      </p:cBhvr>
                                      <p:by>
                                        <p:hsl h="0" s="-12549" l="-25098"/>
                                      </p:by>
                                    </p:animClr>
                                    <p:set>
                                      <p:cBhvr>
                                        <p:cTn id="53" dur="500" fill="hold"/>
                                        <p:tgtEl>
                                          <p:spTgt spid="11"/>
                                        </p:tgtEl>
                                        <p:attrNameLst>
                                          <p:attrName>fill.type</p:attrName>
                                        </p:attrNameLst>
                                      </p:cBhvr>
                                      <p:to>
                                        <p:strVal val="solid"/>
                                      </p:to>
                                    </p:set>
                                  </p:childTnLst>
                                </p:cTn>
                              </p:par>
                              <p:par>
                                <p:cTn id="54" presetID="24" presetClass="emph" presetSubtype="0" fill="hold" grpId="1" nodeType="withEffect">
                                  <p:stCondLst>
                                    <p:cond delay="0"/>
                                  </p:stCondLst>
                                  <p:childTnLst>
                                    <p:animClr clrSpc="hsl" dir="cw">
                                      <p:cBhvr override="childStyle">
                                        <p:cTn id="55" dur="500" fill="hold"/>
                                        <p:tgtEl>
                                          <p:spTgt spid="19"/>
                                        </p:tgtEl>
                                        <p:attrNameLst>
                                          <p:attrName>style.color</p:attrName>
                                        </p:attrNameLst>
                                      </p:cBhvr>
                                      <p:by>
                                        <p:hsl h="0" s="-12549" l="-25098"/>
                                      </p:by>
                                    </p:animClr>
                                    <p:animClr clrSpc="hsl" dir="cw">
                                      <p:cBhvr>
                                        <p:cTn id="56" dur="500" fill="hold"/>
                                        <p:tgtEl>
                                          <p:spTgt spid="19"/>
                                        </p:tgtEl>
                                        <p:attrNameLst>
                                          <p:attrName>fillcolor</p:attrName>
                                        </p:attrNameLst>
                                      </p:cBhvr>
                                      <p:by>
                                        <p:hsl h="0" s="-12549" l="-25098"/>
                                      </p:by>
                                    </p:animClr>
                                    <p:animClr clrSpc="hsl" dir="cw">
                                      <p:cBhvr>
                                        <p:cTn id="57" dur="500" fill="hold"/>
                                        <p:tgtEl>
                                          <p:spTgt spid="19"/>
                                        </p:tgtEl>
                                        <p:attrNameLst>
                                          <p:attrName>stroke.color</p:attrName>
                                        </p:attrNameLst>
                                      </p:cBhvr>
                                      <p:by>
                                        <p:hsl h="0" s="-12549" l="-25098"/>
                                      </p:by>
                                    </p:animClr>
                                    <p:set>
                                      <p:cBhvr>
                                        <p:cTn id="58" dur="500" fill="hold"/>
                                        <p:tgtEl>
                                          <p:spTgt spid="19"/>
                                        </p:tgtEl>
                                        <p:attrNameLst>
                                          <p:attrName>fill.type</p:attrName>
                                        </p:attrNameLst>
                                      </p:cBhvr>
                                      <p:to>
                                        <p:strVal val="solid"/>
                                      </p:to>
                                    </p:set>
                                  </p:childTnLst>
                                </p:cTn>
                              </p:par>
                              <p:par>
                                <p:cTn id="59" presetID="24" presetClass="emph" presetSubtype="0" fill="hold" grpId="1" nodeType="withEffect">
                                  <p:stCondLst>
                                    <p:cond delay="0"/>
                                  </p:stCondLst>
                                  <p:childTnLst>
                                    <p:animClr clrSpc="hsl" dir="cw">
                                      <p:cBhvr override="childStyle">
                                        <p:cTn id="60" dur="500" fill="hold"/>
                                        <p:tgtEl>
                                          <p:spTgt spid="20"/>
                                        </p:tgtEl>
                                        <p:attrNameLst>
                                          <p:attrName>style.color</p:attrName>
                                        </p:attrNameLst>
                                      </p:cBhvr>
                                      <p:by>
                                        <p:hsl h="0" s="-12549" l="-25098"/>
                                      </p:by>
                                    </p:animClr>
                                    <p:animClr clrSpc="hsl" dir="cw">
                                      <p:cBhvr>
                                        <p:cTn id="61" dur="500" fill="hold"/>
                                        <p:tgtEl>
                                          <p:spTgt spid="20"/>
                                        </p:tgtEl>
                                        <p:attrNameLst>
                                          <p:attrName>fillcolor</p:attrName>
                                        </p:attrNameLst>
                                      </p:cBhvr>
                                      <p:by>
                                        <p:hsl h="0" s="-12549" l="-25098"/>
                                      </p:by>
                                    </p:animClr>
                                    <p:animClr clrSpc="hsl" dir="cw">
                                      <p:cBhvr>
                                        <p:cTn id="62" dur="500" fill="hold"/>
                                        <p:tgtEl>
                                          <p:spTgt spid="20"/>
                                        </p:tgtEl>
                                        <p:attrNameLst>
                                          <p:attrName>stroke.color</p:attrName>
                                        </p:attrNameLst>
                                      </p:cBhvr>
                                      <p:by>
                                        <p:hsl h="0" s="-12549" l="-25098"/>
                                      </p:by>
                                    </p:animClr>
                                    <p:set>
                                      <p:cBhvr>
                                        <p:cTn id="63" dur="500" fill="hold"/>
                                        <p:tgtEl>
                                          <p:spTgt spid="20"/>
                                        </p:tgtEl>
                                        <p:attrNameLst>
                                          <p:attrName>fill.type</p:attrName>
                                        </p:attrNameLst>
                                      </p:cBhvr>
                                      <p:to>
                                        <p:strVal val="solid"/>
                                      </p:to>
                                    </p:set>
                                  </p:childTnLst>
                                </p:cTn>
                              </p:par>
                              <p:par>
                                <p:cTn id="64" presetID="24" presetClass="emph" presetSubtype="0" fill="hold" grpId="1" nodeType="withEffect">
                                  <p:stCondLst>
                                    <p:cond delay="0"/>
                                  </p:stCondLst>
                                  <p:childTnLst>
                                    <p:animClr clrSpc="hsl" dir="cw">
                                      <p:cBhvr override="childStyle">
                                        <p:cTn id="65" dur="500" fill="hold"/>
                                        <p:tgtEl>
                                          <p:spTgt spid="25"/>
                                        </p:tgtEl>
                                        <p:attrNameLst>
                                          <p:attrName>style.color</p:attrName>
                                        </p:attrNameLst>
                                      </p:cBhvr>
                                      <p:by>
                                        <p:hsl h="0" s="-12549" l="-25098"/>
                                      </p:by>
                                    </p:animClr>
                                    <p:animClr clrSpc="hsl" dir="cw">
                                      <p:cBhvr>
                                        <p:cTn id="66" dur="500" fill="hold"/>
                                        <p:tgtEl>
                                          <p:spTgt spid="25"/>
                                        </p:tgtEl>
                                        <p:attrNameLst>
                                          <p:attrName>fillcolor</p:attrName>
                                        </p:attrNameLst>
                                      </p:cBhvr>
                                      <p:by>
                                        <p:hsl h="0" s="-12549" l="-25098"/>
                                      </p:by>
                                    </p:animClr>
                                    <p:animClr clrSpc="hsl" dir="cw">
                                      <p:cBhvr>
                                        <p:cTn id="67" dur="500" fill="hold"/>
                                        <p:tgtEl>
                                          <p:spTgt spid="25"/>
                                        </p:tgtEl>
                                        <p:attrNameLst>
                                          <p:attrName>stroke.color</p:attrName>
                                        </p:attrNameLst>
                                      </p:cBhvr>
                                      <p:by>
                                        <p:hsl h="0" s="-12549" l="-25098"/>
                                      </p:by>
                                    </p:animClr>
                                    <p:set>
                                      <p:cBhvr>
                                        <p:cTn id="68" dur="500" fill="hold"/>
                                        <p:tgtEl>
                                          <p:spTgt spid="25"/>
                                        </p:tgtEl>
                                        <p:attrNameLst>
                                          <p:attrName>fill.type</p:attrName>
                                        </p:attrNameLst>
                                      </p:cBhvr>
                                      <p:to>
                                        <p:strVal val="solid"/>
                                      </p:to>
                                    </p:set>
                                  </p:childTnLst>
                                </p:cTn>
                              </p:par>
                              <p:par>
                                <p:cTn id="69" presetID="24" presetClass="emph" presetSubtype="0" fill="hold" grpId="1" nodeType="withEffect">
                                  <p:stCondLst>
                                    <p:cond delay="0"/>
                                  </p:stCondLst>
                                  <p:childTnLst>
                                    <p:animClr clrSpc="hsl" dir="cw">
                                      <p:cBhvr override="childStyle">
                                        <p:cTn id="70" dur="500" fill="hold"/>
                                        <p:tgtEl>
                                          <p:spTgt spid="27"/>
                                        </p:tgtEl>
                                        <p:attrNameLst>
                                          <p:attrName>style.color</p:attrName>
                                        </p:attrNameLst>
                                      </p:cBhvr>
                                      <p:by>
                                        <p:hsl h="0" s="-12549" l="-25098"/>
                                      </p:by>
                                    </p:animClr>
                                    <p:animClr clrSpc="hsl" dir="cw">
                                      <p:cBhvr>
                                        <p:cTn id="71" dur="500" fill="hold"/>
                                        <p:tgtEl>
                                          <p:spTgt spid="27"/>
                                        </p:tgtEl>
                                        <p:attrNameLst>
                                          <p:attrName>fillcolor</p:attrName>
                                        </p:attrNameLst>
                                      </p:cBhvr>
                                      <p:by>
                                        <p:hsl h="0" s="-12549" l="-25098"/>
                                      </p:by>
                                    </p:animClr>
                                    <p:animClr clrSpc="hsl" dir="cw">
                                      <p:cBhvr>
                                        <p:cTn id="72" dur="500" fill="hold"/>
                                        <p:tgtEl>
                                          <p:spTgt spid="27"/>
                                        </p:tgtEl>
                                        <p:attrNameLst>
                                          <p:attrName>stroke.color</p:attrName>
                                        </p:attrNameLst>
                                      </p:cBhvr>
                                      <p:by>
                                        <p:hsl h="0" s="-12549" l="-25098"/>
                                      </p:by>
                                    </p:animClr>
                                    <p:set>
                                      <p:cBhvr>
                                        <p:cTn id="73" dur="500" fill="hold"/>
                                        <p:tgtEl>
                                          <p:spTgt spid="27"/>
                                        </p:tgtEl>
                                        <p:attrNameLst>
                                          <p:attrName>fill.type</p:attrName>
                                        </p:attrNameLst>
                                      </p:cBhvr>
                                      <p:to>
                                        <p:strVal val="solid"/>
                                      </p:to>
                                    </p:set>
                                  </p:childTnLst>
                                </p:cTn>
                              </p:par>
                              <p:par>
                                <p:cTn id="74" presetID="24" presetClass="emph" presetSubtype="0" fill="hold" grpId="1" nodeType="withEffect">
                                  <p:stCondLst>
                                    <p:cond delay="0"/>
                                  </p:stCondLst>
                                  <p:childTnLst>
                                    <p:animClr clrSpc="hsl" dir="cw">
                                      <p:cBhvr override="childStyle">
                                        <p:cTn id="75" dur="500" fill="hold"/>
                                        <p:tgtEl>
                                          <p:spTgt spid="28"/>
                                        </p:tgtEl>
                                        <p:attrNameLst>
                                          <p:attrName>style.color</p:attrName>
                                        </p:attrNameLst>
                                      </p:cBhvr>
                                      <p:by>
                                        <p:hsl h="0" s="-12549" l="-25098"/>
                                      </p:by>
                                    </p:animClr>
                                    <p:animClr clrSpc="hsl" dir="cw">
                                      <p:cBhvr>
                                        <p:cTn id="76" dur="500" fill="hold"/>
                                        <p:tgtEl>
                                          <p:spTgt spid="28"/>
                                        </p:tgtEl>
                                        <p:attrNameLst>
                                          <p:attrName>fillcolor</p:attrName>
                                        </p:attrNameLst>
                                      </p:cBhvr>
                                      <p:by>
                                        <p:hsl h="0" s="-12549" l="-25098"/>
                                      </p:by>
                                    </p:animClr>
                                    <p:animClr clrSpc="hsl" dir="cw">
                                      <p:cBhvr>
                                        <p:cTn id="77" dur="500" fill="hold"/>
                                        <p:tgtEl>
                                          <p:spTgt spid="28"/>
                                        </p:tgtEl>
                                        <p:attrNameLst>
                                          <p:attrName>stroke.color</p:attrName>
                                        </p:attrNameLst>
                                      </p:cBhvr>
                                      <p:by>
                                        <p:hsl h="0" s="-12549" l="-25098"/>
                                      </p:by>
                                    </p:animClr>
                                    <p:set>
                                      <p:cBhvr>
                                        <p:cTn id="78" dur="500" fill="hold"/>
                                        <p:tgtEl>
                                          <p:spTgt spid="28"/>
                                        </p:tgtEl>
                                        <p:attrNameLst>
                                          <p:attrName>fill.type</p:attrName>
                                        </p:attrNameLst>
                                      </p:cBhvr>
                                      <p:to>
                                        <p:strVal val="solid"/>
                                      </p:to>
                                    </p:set>
                                  </p:childTnLst>
                                </p:cTn>
                              </p:par>
                              <p:par>
                                <p:cTn id="79" presetID="24" presetClass="emph" presetSubtype="0" fill="hold" grpId="1" nodeType="withEffect">
                                  <p:stCondLst>
                                    <p:cond delay="0"/>
                                  </p:stCondLst>
                                  <p:childTnLst>
                                    <p:animClr clrSpc="hsl" dir="cw">
                                      <p:cBhvr override="childStyle">
                                        <p:cTn id="80" dur="500" fill="hold"/>
                                        <p:tgtEl>
                                          <p:spTgt spid="29"/>
                                        </p:tgtEl>
                                        <p:attrNameLst>
                                          <p:attrName>style.color</p:attrName>
                                        </p:attrNameLst>
                                      </p:cBhvr>
                                      <p:by>
                                        <p:hsl h="0" s="-12549" l="-25098"/>
                                      </p:by>
                                    </p:animClr>
                                    <p:animClr clrSpc="hsl" dir="cw">
                                      <p:cBhvr>
                                        <p:cTn id="81" dur="500" fill="hold"/>
                                        <p:tgtEl>
                                          <p:spTgt spid="29"/>
                                        </p:tgtEl>
                                        <p:attrNameLst>
                                          <p:attrName>fillcolor</p:attrName>
                                        </p:attrNameLst>
                                      </p:cBhvr>
                                      <p:by>
                                        <p:hsl h="0" s="-12549" l="-25098"/>
                                      </p:by>
                                    </p:animClr>
                                    <p:animClr clrSpc="hsl" dir="cw">
                                      <p:cBhvr>
                                        <p:cTn id="82" dur="500" fill="hold"/>
                                        <p:tgtEl>
                                          <p:spTgt spid="29"/>
                                        </p:tgtEl>
                                        <p:attrNameLst>
                                          <p:attrName>stroke.color</p:attrName>
                                        </p:attrNameLst>
                                      </p:cBhvr>
                                      <p:by>
                                        <p:hsl h="0" s="-12549" l="-25098"/>
                                      </p:by>
                                    </p:animClr>
                                    <p:set>
                                      <p:cBhvr>
                                        <p:cTn id="83" dur="500" fill="hold"/>
                                        <p:tgtEl>
                                          <p:spTgt spid="29"/>
                                        </p:tgtEl>
                                        <p:attrNameLst>
                                          <p:attrName>fill.type</p:attrName>
                                        </p:attrNameLst>
                                      </p:cBhvr>
                                      <p:to>
                                        <p:strVal val="solid"/>
                                      </p:to>
                                    </p:set>
                                  </p:childTnLst>
                                </p:cTn>
                              </p:par>
                              <p:par>
                                <p:cTn id="84" presetID="24" presetClass="emph" presetSubtype="0" fill="hold" grpId="1" nodeType="withEffect">
                                  <p:stCondLst>
                                    <p:cond delay="0"/>
                                  </p:stCondLst>
                                  <p:childTnLst>
                                    <p:animClr clrSpc="hsl" dir="cw">
                                      <p:cBhvr override="childStyle">
                                        <p:cTn id="85" dur="500" fill="hold"/>
                                        <p:tgtEl>
                                          <p:spTgt spid="30"/>
                                        </p:tgtEl>
                                        <p:attrNameLst>
                                          <p:attrName>style.color</p:attrName>
                                        </p:attrNameLst>
                                      </p:cBhvr>
                                      <p:by>
                                        <p:hsl h="0" s="-12549" l="-25098"/>
                                      </p:by>
                                    </p:animClr>
                                    <p:animClr clrSpc="hsl" dir="cw">
                                      <p:cBhvr>
                                        <p:cTn id="86" dur="500" fill="hold"/>
                                        <p:tgtEl>
                                          <p:spTgt spid="30"/>
                                        </p:tgtEl>
                                        <p:attrNameLst>
                                          <p:attrName>fillcolor</p:attrName>
                                        </p:attrNameLst>
                                      </p:cBhvr>
                                      <p:by>
                                        <p:hsl h="0" s="-12549" l="-25098"/>
                                      </p:by>
                                    </p:animClr>
                                    <p:animClr clrSpc="hsl" dir="cw">
                                      <p:cBhvr>
                                        <p:cTn id="87" dur="500" fill="hold"/>
                                        <p:tgtEl>
                                          <p:spTgt spid="30"/>
                                        </p:tgtEl>
                                        <p:attrNameLst>
                                          <p:attrName>stroke.color</p:attrName>
                                        </p:attrNameLst>
                                      </p:cBhvr>
                                      <p:by>
                                        <p:hsl h="0" s="-12549" l="-25098"/>
                                      </p:by>
                                    </p:animClr>
                                    <p:set>
                                      <p:cBhvr>
                                        <p:cTn id="88" dur="500" fill="hold"/>
                                        <p:tgtEl>
                                          <p:spTgt spid="30"/>
                                        </p:tgtEl>
                                        <p:attrNameLst>
                                          <p:attrName>fill.type</p:attrName>
                                        </p:attrNameLst>
                                      </p:cBhvr>
                                      <p:to>
                                        <p:strVal val="solid"/>
                                      </p:to>
                                    </p:set>
                                  </p:childTnLst>
                                </p:cTn>
                              </p:par>
                            </p:childTnLst>
                          </p:cTn>
                        </p:par>
                      </p:childTnLst>
                    </p:cTn>
                  </p:par>
                  <p:par>
                    <p:cTn id="89" fill="hold">
                      <p:stCondLst>
                        <p:cond delay="indefinite"/>
                      </p:stCondLst>
                      <p:childTnLst>
                        <p:par>
                          <p:cTn id="90" fill="hold">
                            <p:stCondLst>
                              <p:cond delay="0"/>
                            </p:stCondLst>
                            <p:childTnLst>
                              <p:par>
                                <p:cTn id="91" presetID="30" presetClass="emph" presetSubtype="0" fill="hold" grpId="2" nodeType="clickEffect">
                                  <p:stCondLst>
                                    <p:cond delay="0"/>
                                  </p:stCondLst>
                                  <p:childTnLst>
                                    <p:animClr clrSpc="hsl" dir="cw">
                                      <p:cBhvr override="childStyle">
                                        <p:cTn id="92" dur="500" fill="hold"/>
                                        <p:tgtEl>
                                          <p:spTgt spid="8"/>
                                        </p:tgtEl>
                                        <p:attrNameLst>
                                          <p:attrName>style.color</p:attrName>
                                        </p:attrNameLst>
                                      </p:cBhvr>
                                      <p:by>
                                        <p:hsl h="0" s="12549" l="25098"/>
                                      </p:by>
                                    </p:animClr>
                                    <p:animClr clrSpc="hsl" dir="cw">
                                      <p:cBhvr>
                                        <p:cTn id="93" dur="500" fill="hold"/>
                                        <p:tgtEl>
                                          <p:spTgt spid="8"/>
                                        </p:tgtEl>
                                        <p:attrNameLst>
                                          <p:attrName>fillcolor</p:attrName>
                                        </p:attrNameLst>
                                      </p:cBhvr>
                                      <p:by>
                                        <p:hsl h="0" s="12549" l="25098"/>
                                      </p:by>
                                    </p:animClr>
                                    <p:animClr clrSpc="hsl" dir="cw">
                                      <p:cBhvr>
                                        <p:cTn id="94" dur="500" fill="hold"/>
                                        <p:tgtEl>
                                          <p:spTgt spid="8"/>
                                        </p:tgtEl>
                                        <p:attrNameLst>
                                          <p:attrName>stroke.color</p:attrName>
                                        </p:attrNameLst>
                                      </p:cBhvr>
                                      <p:by>
                                        <p:hsl h="0" s="12549" l="25098"/>
                                      </p:by>
                                    </p:animClr>
                                    <p:set>
                                      <p:cBhvr>
                                        <p:cTn id="95" dur="500" fill="hold"/>
                                        <p:tgtEl>
                                          <p:spTgt spid="8"/>
                                        </p:tgtEl>
                                        <p:attrNameLst>
                                          <p:attrName>fill.type</p:attrName>
                                        </p:attrNameLst>
                                      </p:cBhvr>
                                      <p:to>
                                        <p:strVal val="solid"/>
                                      </p:to>
                                    </p:set>
                                  </p:childTnLst>
                                </p:cTn>
                              </p:par>
                              <p:par>
                                <p:cTn id="96" presetID="30" presetClass="emph" presetSubtype="0" fill="hold" grpId="2" nodeType="withEffect">
                                  <p:stCondLst>
                                    <p:cond delay="0"/>
                                  </p:stCondLst>
                                  <p:childTnLst>
                                    <p:animClr clrSpc="hsl" dir="cw">
                                      <p:cBhvr override="childStyle">
                                        <p:cTn id="97" dur="500" fill="hold"/>
                                        <p:tgtEl>
                                          <p:spTgt spid="5"/>
                                        </p:tgtEl>
                                        <p:attrNameLst>
                                          <p:attrName>style.color</p:attrName>
                                        </p:attrNameLst>
                                      </p:cBhvr>
                                      <p:by>
                                        <p:hsl h="0" s="12549" l="25098"/>
                                      </p:by>
                                    </p:animClr>
                                    <p:animClr clrSpc="hsl" dir="cw">
                                      <p:cBhvr>
                                        <p:cTn id="98" dur="500" fill="hold"/>
                                        <p:tgtEl>
                                          <p:spTgt spid="5"/>
                                        </p:tgtEl>
                                        <p:attrNameLst>
                                          <p:attrName>fillcolor</p:attrName>
                                        </p:attrNameLst>
                                      </p:cBhvr>
                                      <p:by>
                                        <p:hsl h="0" s="12549" l="25098"/>
                                      </p:by>
                                    </p:animClr>
                                    <p:animClr clrSpc="hsl" dir="cw">
                                      <p:cBhvr>
                                        <p:cTn id="99" dur="500" fill="hold"/>
                                        <p:tgtEl>
                                          <p:spTgt spid="5"/>
                                        </p:tgtEl>
                                        <p:attrNameLst>
                                          <p:attrName>stroke.color</p:attrName>
                                        </p:attrNameLst>
                                      </p:cBhvr>
                                      <p:by>
                                        <p:hsl h="0" s="12549" l="25098"/>
                                      </p:by>
                                    </p:animClr>
                                    <p:set>
                                      <p:cBhvr>
                                        <p:cTn id="100" dur="500" fill="hold"/>
                                        <p:tgtEl>
                                          <p:spTgt spid="5"/>
                                        </p:tgtEl>
                                        <p:attrNameLst>
                                          <p:attrName>fill.type</p:attrName>
                                        </p:attrNameLst>
                                      </p:cBhvr>
                                      <p:to>
                                        <p:strVal val="solid"/>
                                      </p:to>
                                    </p:set>
                                  </p:childTnLst>
                                </p:cTn>
                              </p:par>
                              <p:par>
                                <p:cTn id="101" presetID="30" presetClass="emph" presetSubtype="0" fill="hold" grpId="2" nodeType="withEffect">
                                  <p:stCondLst>
                                    <p:cond delay="0"/>
                                  </p:stCondLst>
                                  <p:childTnLst>
                                    <p:animClr clrSpc="hsl" dir="cw">
                                      <p:cBhvr override="childStyle">
                                        <p:cTn id="102" dur="500" fill="hold"/>
                                        <p:tgtEl>
                                          <p:spTgt spid="4"/>
                                        </p:tgtEl>
                                        <p:attrNameLst>
                                          <p:attrName>style.color</p:attrName>
                                        </p:attrNameLst>
                                      </p:cBhvr>
                                      <p:by>
                                        <p:hsl h="0" s="12549" l="25098"/>
                                      </p:by>
                                    </p:animClr>
                                    <p:animClr clrSpc="hsl" dir="cw">
                                      <p:cBhvr>
                                        <p:cTn id="103" dur="500" fill="hold"/>
                                        <p:tgtEl>
                                          <p:spTgt spid="4"/>
                                        </p:tgtEl>
                                        <p:attrNameLst>
                                          <p:attrName>fillcolor</p:attrName>
                                        </p:attrNameLst>
                                      </p:cBhvr>
                                      <p:by>
                                        <p:hsl h="0" s="12549" l="25098"/>
                                      </p:by>
                                    </p:animClr>
                                    <p:animClr clrSpc="hsl" dir="cw">
                                      <p:cBhvr>
                                        <p:cTn id="104" dur="500" fill="hold"/>
                                        <p:tgtEl>
                                          <p:spTgt spid="4"/>
                                        </p:tgtEl>
                                        <p:attrNameLst>
                                          <p:attrName>stroke.color</p:attrName>
                                        </p:attrNameLst>
                                      </p:cBhvr>
                                      <p:by>
                                        <p:hsl h="0" s="12549" l="25098"/>
                                      </p:by>
                                    </p:animClr>
                                    <p:set>
                                      <p:cBhvr>
                                        <p:cTn id="105" dur="500" fill="hold"/>
                                        <p:tgtEl>
                                          <p:spTgt spid="4"/>
                                        </p:tgtEl>
                                        <p:attrNameLst>
                                          <p:attrName>fill.type</p:attrName>
                                        </p:attrNameLst>
                                      </p:cBhvr>
                                      <p:to>
                                        <p:strVal val="solid"/>
                                      </p:to>
                                    </p:set>
                                  </p:childTnLst>
                                </p:cTn>
                              </p:par>
                              <p:par>
                                <p:cTn id="106" presetID="30" presetClass="emph" presetSubtype="0" fill="hold" grpId="3" nodeType="withEffect">
                                  <p:stCondLst>
                                    <p:cond delay="0"/>
                                  </p:stCondLst>
                                  <p:childTnLst>
                                    <p:animClr clrSpc="hsl" dir="cw">
                                      <p:cBhvr override="childStyle">
                                        <p:cTn id="107" dur="500" fill="hold"/>
                                        <p:tgtEl>
                                          <p:spTgt spid="12"/>
                                        </p:tgtEl>
                                        <p:attrNameLst>
                                          <p:attrName>style.color</p:attrName>
                                        </p:attrNameLst>
                                      </p:cBhvr>
                                      <p:by>
                                        <p:hsl h="0" s="12549" l="25098"/>
                                      </p:by>
                                    </p:animClr>
                                    <p:animClr clrSpc="hsl" dir="cw">
                                      <p:cBhvr>
                                        <p:cTn id="108" dur="500" fill="hold"/>
                                        <p:tgtEl>
                                          <p:spTgt spid="12"/>
                                        </p:tgtEl>
                                        <p:attrNameLst>
                                          <p:attrName>fillcolor</p:attrName>
                                        </p:attrNameLst>
                                      </p:cBhvr>
                                      <p:by>
                                        <p:hsl h="0" s="12549" l="25098"/>
                                      </p:by>
                                    </p:animClr>
                                    <p:animClr clrSpc="hsl" dir="cw">
                                      <p:cBhvr>
                                        <p:cTn id="109" dur="500" fill="hold"/>
                                        <p:tgtEl>
                                          <p:spTgt spid="12"/>
                                        </p:tgtEl>
                                        <p:attrNameLst>
                                          <p:attrName>stroke.color</p:attrName>
                                        </p:attrNameLst>
                                      </p:cBhvr>
                                      <p:by>
                                        <p:hsl h="0" s="12549" l="25098"/>
                                      </p:by>
                                    </p:animClr>
                                    <p:set>
                                      <p:cBhvr>
                                        <p:cTn id="110" dur="500" fill="hold"/>
                                        <p:tgtEl>
                                          <p:spTgt spid="12"/>
                                        </p:tgtEl>
                                        <p:attrNameLst>
                                          <p:attrName>fill.type</p:attrName>
                                        </p:attrNameLst>
                                      </p:cBhvr>
                                      <p:to>
                                        <p:strVal val="solid"/>
                                      </p:to>
                                    </p:set>
                                  </p:childTnLst>
                                </p:cTn>
                              </p:par>
                              <p:par>
                                <p:cTn id="111" presetID="30" presetClass="emph" presetSubtype="0" fill="hold" grpId="2" nodeType="withEffect">
                                  <p:stCondLst>
                                    <p:cond delay="0"/>
                                  </p:stCondLst>
                                  <p:childTnLst>
                                    <p:animClr clrSpc="hsl" dir="cw">
                                      <p:cBhvr override="childStyle">
                                        <p:cTn id="112" dur="500" fill="hold"/>
                                        <p:tgtEl>
                                          <p:spTgt spid="11"/>
                                        </p:tgtEl>
                                        <p:attrNameLst>
                                          <p:attrName>style.color</p:attrName>
                                        </p:attrNameLst>
                                      </p:cBhvr>
                                      <p:by>
                                        <p:hsl h="0" s="12549" l="25098"/>
                                      </p:by>
                                    </p:animClr>
                                    <p:animClr clrSpc="hsl" dir="cw">
                                      <p:cBhvr>
                                        <p:cTn id="113" dur="500" fill="hold"/>
                                        <p:tgtEl>
                                          <p:spTgt spid="11"/>
                                        </p:tgtEl>
                                        <p:attrNameLst>
                                          <p:attrName>fillcolor</p:attrName>
                                        </p:attrNameLst>
                                      </p:cBhvr>
                                      <p:by>
                                        <p:hsl h="0" s="12549" l="25098"/>
                                      </p:by>
                                    </p:animClr>
                                    <p:animClr clrSpc="hsl" dir="cw">
                                      <p:cBhvr>
                                        <p:cTn id="114" dur="500" fill="hold"/>
                                        <p:tgtEl>
                                          <p:spTgt spid="11"/>
                                        </p:tgtEl>
                                        <p:attrNameLst>
                                          <p:attrName>stroke.color</p:attrName>
                                        </p:attrNameLst>
                                      </p:cBhvr>
                                      <p:by>
                                        <p:hsl h="0" s="12549" l="25098"/>
                                      </p:by>
                                    </p:animClr>
                                    <p:set>
                                      <p:cBhvr>
                                        <p:cTn id="115" dur="500" fill="hold"/>
                                        <p:tgtEl>
                                          <p:spTgt spid="11"/>
                                        </p:tgtEl>
                                        <p:attrNameLst>
                                          <p:attrName>fill.type</p:attrName>
                                        </p:attrNameLst>
                                      </p:cBhvr>
                                      <p:to>
                                        <p:strVal val="solid"/>
                                      </p:to>
                                    </p:set>
                                  </p:childTnLst>
                                </p:cTn>
                              </p:par>
                              <p:par>
                                <p:cTn id="116" presetID="30" presetClass="emph" presetSubtype="0" fill="hold" grpId="2" nodeType="withEffect">
                                  <p:stCondLst>
                                    <p:cond delay="0"/>
                                  </p:stCondLst>
                                  <p:childTnLst>
                                    <p:animClr clrSpc="hsl" dir="cw">
                                      <p:cBhvr override="childStyle">
                                        <p:cTn id="117" dur="500" fill="hold"/>
                                        <p:tgtEl>
                                          <p:spTgt spid="19"/>
                                        </p:tgtEl>
                                        <p:attrNameLst>
                                          <p:attrName>style.color</p:attrName>
                                        </p:attrNameLst>
                                      </p:cBhvr>
                                      <p:by>
                                        <p:hsl h="0" s="12549" l="25098"/>
                                      </p:by>
                                    </p:animClr>
                                    <p:animClr clrSpc="hsl" dir="cw">
                                      <p:cBhvr>
                                        <p:cTn id="118" dur="500" fill="hold"/>
                                        <p:tgtEl>
                                          <p:spTgt spid="19"/>
                                        </p:tgtEl>
                                        <p:attrNameLst>
                                          <p:attrName>fillcolor</p:attrName>
                                        </p:attrNameLst>
                                      </p:cBhvr>
                                      <p:by>
                                        <p:hsl h="0" s="12549" l="25098"/>
                                      </p:by>
                                    </p:animClr>
                                    <p:animClr clrSpc="hsl" dir="cw">
                                      <p:cBhvr>
                                        <p:cTn id="119" dur="500" fill="hold"/>
                                        <p:tgtEl>
                                          <p:spTgt spid="19"/>
                                        </p:tgtEl>
                                        <p:attrNameLst>
                                          <p:attrName>stroke.color</p:attrName>
                                        </p:attrNameLst>
                                      </p:cBhvr>
                                      <p:by>
                                        <p:hsl h="0" s="12549" l="25098"/>
                                      </p:by>
                                    </p:animClr>
                                    <p:set>
                                      <p:cBhvr>
                                        <p:cTn id="120" dur="500" fill="hold"/>
                                        <p:tgtEl>
                                          <p:spTgt spid="19"/>
                                        </p:tgtEl>
                                        <p:attrNameLst>
                                          <p:attrName>fill.type</p:attrName>
                                        </p:attrNameLst>
                                      </p:cBhvr>
                                      <p:to>
                                        <p:strVal val="solid"/>
                                      </p:to>
                                    </p:set>
                                  </p:childTnLst>
                                </p:cTn>
                              </p:par>
                              <p:par>
                                <p:cTn id="121" presetID="30" presetClass="emph" presetSubtype="0" fill="hold" grpId="2" nodeType="withEffect">
                                  <p:stCondLst>
                                    <p:cond delay="0"/>
                                  </p:stCondLst>
                                  <p:childTnLst>
                                    <p:animClr clrSpc="hsl" dir="cw">
                                      <p:cBhvr override="childStyle">
                                        <p:cTn id="122" dur="500" fill="hold"/>
                                        <p:tgtEl>
                                          <p:spTgt spid="20"/>
                                        </p:tgtEl>
                                        <p:attrNameLst>
                                          <p:attrName>style.color</p:attrName>
                                        </p:attrNameLst>
                                      </p:cBhvr>
                                      <p:by>
                                        <p:hsl h="0" s="12549" l="25098"/>
                                      </p:by>
                                    </p:animClr>
                                    <p:animClr clrSpc="hsl" dir="cw">
                                      <p:cBhvr>
                                        <p:cTn id="123" dur="500" fill="hold"/>
                                        <p:tgtEl>
                                          <p:spTgt spid="20"/>
                                        </p:tgtEl>
                                        <p:attrNameLst>
                                          <p:attrName>fillcolor</p:attrName>
                                        </p:attrNameLst>
                                      </p:cBhvr>
                                      <p:by>
                                        <p:hsl h="0" s="12549" l="25098"/>
                                      </p:by>
                                    </p:animClr>
                                    <p:animClr clrSpc="hsl" dir="cw">
                                      <p:cBhvr>
                                        <p:cTn id="124" dur="500" fill="hold"/>
                                        <p:tgtEl>
                                          <p:spTgt spid="20"/>
                                        </p:tgtEl>
                                        <p:attrNameLst>
                                          <p:attrName>stroke.color</p:attrName>
                                        </p:attrNameLst>
                                      </p:cBhvr>
                                      <p:by>
                                        <p:hsl h="0" s="12549" l="25098"/>
                                      </p:by>
                                    </p:animClr>
                                    <p:set>
                                      <p:cBhvr>
                                        <p:cTn id="125" dur="500" fill="hold"/>
                                        <p:tgtEl>
                                          <p:spTgt spid="20"/>
                                        </p:tgtEl>
                                        <p:attrNameLst>
                                          <p:attrName>fill.type</p:attrName>
                                        </p:attrNameLst>
                                      </p:cBhvr>
                                      <p:to>
                                        <p:strVal val="solid"/>
                                      </p:to>
                                    </p:set>
                                  </p:childTnLst>
                                </p:cTn>
                              </p:par>
                              <p:par>
                                <p:cTn id="126" presetID="30" presetClass="emph" presetSubtype="0" fill="hold" grpId="2" nodeType="withEffect">
                                  <p:stCondLst>
                                    <p:cond delay="0"/>
                                  </p:stCondLst>
                                  <p:childTnLst>
                                    <p:animClr clrSpc="hsl" dir="cw">
                                      <p:cBhvr override="childStyle">
                                        <p:cTn id="127" dur="500" fill="hold"/>
                                        <p:tgtEl>
                                          <p:spTgt spid="25"/>
                                        </p:tgtEl>
                                        <p:attrNameLst>
                                          <p:attrName>style.color</p:attrName>
                                        </p:attrNameLst>
                                      </p:cBhvr>
                                      <p:by>
                                        <p:hsl h="0" s="12549" l="25098"/>
                                      </p:by>
                                    </p:animClr>
                                    <p:animClr clrSpc="hsl" dir="cw">
                                      <p:cBhvr>
                                        <p:cTn id="128" dur="500" fill="hold"/>
                                        <p:tgtEl>
                                          <p:spTgt spid="25"/>
                                        </p:tgtEl>
                                        <p:attrNameLst>
                                          <p:attrName>fillcolor</p:attrName>
                                        </p:attrNameLst>
                                      </p:cBhvr>
                                      <p:by>
                                        <p:hsl h="0" s="12549" l="25098"/>
                                      </p:by>
                                    </p:animClr>
                                    <p:animClr clrSpc="hsl" dir="cw">
                                      <p:cBhvr>
                                        <p:cTn id="129" dur="500" fill="hold"/>
                                        <p:tgtEl>
                                          <p:spTgt spid="25"/>
                                        </p:tgtEl>
                                        <p:attrNameLst>
                                          <p:attrName>stroke.color</p:attrName>
                                        </p:attrNameLst>
                                      </p:cBhvr>
                                      <p:by>
                                        <p:hsl h="0" s="12549" l="25098"/>
                                      </p:by>
                                    </p:animClr>
                                    <p:set>
                                      <p:cBhvr>
                                        <p:cTn id="130" dur="500" fill="hold"/>
                                        <p:tgtEl>
                                          <p:spTgt spid="25"/>
                                        </p:tgtEl>
                                        <p:attrNameLst>
                                          <p:attrName>fill.type</p:attrName>
                                        </p:attrNameLst>
                                      </p:cBhvr>
                                      <p:to>
                                        <p:strVal val="solid"/>
                                      </p:to>
                                    </p:set>
                                  </p:childTnLst>
                                </p:cTn>
                              </p:par>
                              <p:par>
                                <p:cTn id="131" presetID="30" presetClass="emph" presetSubtype="0" fill="hold" grpId="2" nodeType="withEffect">
                                  <p:stCondLst>
                                    <p:cond delay="0"/>
                                  </p:stCondLst>
                                  <p:childTnLst>
                                    <p:animClr clrSpc="hsl" dir="cw">
                                      <p:cBhvr override="childStyle">
                                        <p:cTn id="132" dur="500" fill="hold"/>
                                        <p:tgtEl>
                                          <p:spTgt spid="27"/>
                                        </p:tgtEl>
                                        <p:attrNameLst>
                                          <p:attrName>style.color</p:attrName>
                                        </p:attrNameLst>
                                      </p:cBhvr>
                                      <p:by>
                                        <p:hsl h="0" s="12549" l="25098"/>
                                      </p:by>
                                    </p:animClr>
                                    <p:animClr clrSpc="hsl" dir="cw">
                                      <p:cBhvr>
                                        <p:cTn id="133" dur="500" fill="hold"/>
                                        <p:tgtEl>
                                          <p:spTgt spid="27"/>
                                        </p:tgtEl>
                                        <p:attrNameLst>
                                          <p:attrName>fillcolor</p:attrName>
                                        </p:attrNameLst>
                                      </p:cBhvr>
                                      <p:by>
                                        <p:hsl h="0" s="12549" l="25098"/>
                                      </p:by>
                                    </p:animClr>
                                    <p:animClr clrSpc="hsl" dir="cw">
                                      <p:cBhvr>
                                        <p:cTn id="134" dur="500" fill="hold"/>
                                        <p:tgtEl>
                                          <p:spTgt spid="27"/>
                                        </p:tgtEl>
                                        <p:attrNameLst>
                                          <p:attrName>stroke.color</p:attrName>
                                        </p:attrNameLst>
                                      </p:cBhvr>
                                      <p:by>
                                        <p:hsl h="0" s="12549" l="25098"/>
                                      </p:by>
                                    </p:animClr>
                                    <p:set>
                                      <p:cBhvr>
                                        <p:cTn id="135" dur="500" fill="hold"/>
                                        <p:tgtEl>
                                          <p:spTgt spid="27"/>
                                        </p:tgtEl>
                                        <p:attrNameLst>
                                          <p:attrName>fill.type</p:attrName>
                                        </p:attrNameLst>
                                      </p:cBhvr>
                                      <p:to>
                                        <p:strVal val="solid"/>
                                      </p:to>
                                    </p:set>
                                  </p:childTnLst>
                                </p:cTn>
                              </p:par>
                              <p:par>
                                <p:cTn id="136" presetID="30" presetClass="emph" presetSubtype="0" fill="hold" grpId="3" nodeType="withEffect">
                                  <p:stCondLst>
                                    <p:cond delay="0"/>
                                  </p:stCondLst>
                                  <p:childTnLst>
                                    <p:animClr clrSpc="hsl" dir="cw">
                                      <p:cBhvr override="childStyle">
                                        <p:cTn id="137" dur="500" fill="hold"/>
                                        <p:tgtEl>
                                          <p:spTgt spid="28"/>
                                        </p:tgtEl>
                                        <p:attrNameLst>
                                          <p:attrName>style.color</p:attrName>
                                        </p:attrNameLst>
                                      </p:cBhvr>
                                      <p:by>
                                        <p:hsl h="0" s="12549" l="25098"/>
                                      </p:by>
                                    </p:animClr>
                                    <p:animClr clrSpc="hsl" dir="cw">
                                      <p:cBhvr>
                                        <p:cTn id="138" dur="500" fill="hold"/>
                                        <p:tgtEl>
                                          <p:spTgt spid="28"/>
                                        </p:tgtEl>
                                        <p:attrNameLst>
                                          <p:attrName>fillcolor</p:attrName>
                                        </p:attrNameLst>
                                      </p:cBhvr>
                                      <p:by>
                                        <p:hsl h="0" s="12549" l="25098"/>
                                      </p:by>
                                    </p:animClr>
                                    <p:animClr clrSpc="hsl" dir="cw">
                                      <p:cBhvr>
                                        <p:cTn id="139" dur="500" fill="hold"/>
                                        <p:tgtEl>
                                          <p:spTgt spid="28"/>
                                        </p:tgtEl>
                                        <p:attrNameLst>
                                          <p:attrName>stroke.color</p:attrName>
                                        </p:attrNameLst>
                                      </p:cBhvr>
                                      <p:by>
                                        <p:hsl h="0" s="12549" l="25098"/>
                                      </p:by>
                                    </p:animClr>
                                    <p:set>
                                      <p:cBhvr>
                                        <p:cTn id="140" dur="500" fill="hold"/>
                                        <p:tgtEl>
                                          <p:spTgt spid="28"/>
                                        </p:tgtEl>
                                        <p:attrNameLst>
                                          <p:attrName>fill.type</p:attrName>
                                        </p:attrNameLst>
                                      </p:cBhvr>
                                      <p:to>
                                        <p:strVal val="solid"/>
                                      </p:to>
                                    </p:set>
                                  </p:childTnLst>
                                </p:cTn>
                              </p:par>
                              <p:par>
                                <p:cTn id="141" presetID="30" presetClass="emph" presetSubtype="0" fill="hold" grpId="3" nodeType="withEffect">
                                  <p:stCondLst>
                                    <p:cond delay="0"/>
                                  </p:stCondLst>
                                  <p:childTnLst>
                                    <p:animClr clrSpc="hsl" dir="cw">
                                      <p:cBhvr override="childStyle">
                                        <p:cTn id="142" dur="500" fill="hold"/>
                                        <p:tgtEl>
                                          <p:spTgt spid="29"/>
                                        </p:tgtEl>
                                        <p:attrNameLst>
                                          <p:attrName>style.color</p:attrName>
                                        </p:attrNameLst>
                                      </p:cBhvr>
                                      <p:by>
                                        <p:hsl h="0" s="12549" l="25098"/>
                                      </p:by>
                                    </p:animClr>
                                    <p:animClr clrSpc="hsl" dir="cw">
                                      <p:cBhvr>
                                        <p:cTn id="143" dur="500" fill="hold"/>
                                        <p:tgtEl>
                                          <p:spTgt spid="29"/>
                                        </p:tgtEl>
                                        <p:attrNameLst>
                                          <p:attrName>fillcolor</p:attrName>
                                        </p:attrNameLst>
                                      </p:cBhvr>
                                      <p:by>
                                        <p:hsl h="0" s="12549" l="25098"/>
                                      </p:by>
                                    </p:animClr>
                                    <p:animClr clrSpc="hsl" dir="cw">
                                      <p:cBhvr>
                                        <p:cTn id="144" dur="500" fill="hold"/>
                                        <p:tgtEl>
                                          <p:spTgt spid="29"/>
                                        </p:tgtEl>
                                        <p:attrNameLst>
                                          <p:attrName>stroke.color</p:attrName>
                                        </p:attrNameLst>
                                      </p:cBhvr>
                                      <p:by>
                                        <p:hsl h="0" s="12549" l="25098"/>
                                      </p:by>
                                    </p:animClr>
                                    <p:set>
                                      <p:cBhvr>
                                        <p:cTn id="145" dur="500" fill="hold"/>
                                        <p:tgtEl>
                                          <p:spTgt spid="29"/>
                                        </p:tgtEl>
                                        <p:attrNameLst>
                                          <p:attrName>fill.type</p:attrName>
                                        </p:attrNameLst>
                                      </p:cBhvr>
                                      <p:to>
                                        <p:strVal val="solid"/>
                                      </p:to>
                                    </p:set>
                                  </p:childTnLst>
                                </p:cTn>
                              </p:par>
                              <p:par>
                                <p:cTn id="146" presetID="30" presetClass="emph" presetSubtype="0" fill="hold" grpId="2" nodeType="withEffect">
                                  <p:stCondLst>
                                    <p:cond delay="0"/>
                                  </p:stCondLst>
                                  <p:childTnLst>
                                    <p:animClr clrSpc="hsl" dir="cw">
                                      <p:cBhvr override="childStyle">
                                        <p:cTn id="147" dur="500" fill="hold"/>
                                        <p:tgtEl>
                                          <p:spTgt spid="30"/>
                                        </p:tgtEl>
                                        <p:attrNameLst>
                                          <p:attrName>style.color</p:attrName>
                                        </p:attrNameLst>
                                      </p:cBhvr>
                                      <p:by>
                                        <p:hsl h="0" s="12549" l="25098"/>
                                      </p:by>
                                    </p:animClr>
                                    <p:animClr clrSpc="hsl" dir="cw">
                                      <p:cBhvr>
                                        <p:cTn id="148" dur="500" fill="hold"/>
                                        <p:tgtEl>
                                          <p:spTgt spid="30"/>
                                        </p:tgtEl>
                                        <p:attrNameLst>
                                          <p:attrName>fillcolor</p:attrName>
                                        </p:attrNameLst>
                                      </p:cBhvr>
                                      <p:by>
                                        <p:hsl h="0" s="12549" l="25098"/>
                                      </p:by>
                                    </p:animClr>
                                    <p:animClr clrSpc="hsl" dir="cw">
                                      <p:cBhvr>
                                        <p:cTn id="149" dur="500" fill="hold"/>
                                        <p:tgtEl>
                                          <p:spTgt spid="30"/>
                                        </p:tgtEl>
                                        <p:attrNameLst>
                                          <p:attrName>stroke.color</p:attrName>
                                        </p:attrNameLst>
                                      </p:cBhvr>
                                      <p:by>
                                        <p:hsl h="0" s="12549" l="25098"/>
                                      </p:by>
                                    </p:animClr>
                                    <p:set>
                                      <p:cBhvr>
                                        <p:cTn id="150" dur="500" fill="hold"/>
                                        <p:tgtEl>
                                          <p:spTgt spid="30"/>
                                        </p:tgtEl>
                                        <p:attrNameLst>
                                          <p:attrName>fill.type</p:attrName>
                                        </p:attrNameLst>
                                      </p:cBhvr>
                                      <p:to>
                                        <p:strVal val="solid"/>
                                      </p:to>
                                    </p:set>
                                  </p:childTnLst>
                                </p:cTn>
                              </p:par>
                            </p:childTnLst>
                          </p:cTn>
                        </p:par>
                      </p:childTnLst>
                    </p:cTn>
                  </p:par>
                  <p:par>
                    <p:cTn id="151" fill="hold">
                      <p:stCondLst>
                        <p:cond delay="indefinite"/>
                      </p:stCondLst>
                      <p:childTnLst>
                        <p:par>
                          <p:cTn id="152" fill="hold">
                            <p:stCondLst>
                              <p:cond delay="0"/>
                            </p:stCondLst>
                            <p:childTnLst>
                              <p:par>
                                <p:cTn id="153" presetID="24" presetClass="emph" presetSubtype="0" fill="hold" grpId="1" nodeType="clickEffect">
                                  <p:stCondLst>
                                    <p:cond delay="0"/>
                                  </p:stCondLst>
                                  <p:childTnLst>
                                    <p:animClr clrSpc="hsl" dir="cw">
                                      <p:cBhvr override="childStyle">
                                        <p:cTn id="154" dur="500" fill="hold"/>
                                        <p:tgtEl>
                                          <p:spTgt spid="8"/>
                                        </p:tgtEl>
                                        <p:attrNameLst>
                                          <p:attrName>style.color</p:attrName>
                                        </p:attrNameLst>
                                      </p:cBhvr>
                                      <p:by>
                                        <p:hsl h="0" s="-12549" l="-25098"/>
                                      </p:by>
                                    </p:animClr>
                                    <p:animClr clrSpc="hsl" dir="cw">
                                      <p:cBhvr>
                                        <p:cTn id="155" dur="500" fill="hold"/>
                                        <p:tgtEl>
                                          <p:spTgt spid="8"/>
                                        </p:tgtEl>
                                        <p:attrNameLst>
                                          <p:attrName>fillcolor</p:attrName>
                                        </p:attrNameLst>
                                      </p:cBhvr>
                                      <p:by>
                                        <p:hsl h="0" s="-12549" l="-25098"/>
                                      </p:by>
                                    </p:animClr>
                                    <p:animClr clrSpc="hsl" dir="cw">
                                      <p:cBhvr>
                                        <p:cTn id="156" dur="500" fill="hold"/>
                                        <p:tgtEl>
                                          <p:spTgt spid="8"/>
                                        </p:tgtEl>
                                        <p:attrNameLst>
                                          <p:attrName>stroke.color</p:attrName>
                                        </p:attrNameLst>
                                      </p:cBhvr>
                                      <p:by>
                                        <p:hsl h="0" s="-12549" l="-25098"/>
                                      </p:by>
                                    </p:animClr>
                                    <p:set>
                                      <p:cBhvr>
                                        <p:cTn id="157" dur="500" fill="hold"/>
                                        <p:tgtEl>
                                          <p:spTgt spid="8"/>
                                        </p:tgtEl>
                                        <p:attrNameLst>
                                          <p:attrName>fill.type</p:attrName>
                                        </p:attrNameLst>
                                      </p:cBhvr>
                                      <p:to>
                                        <p:strVal val="solid"/>
                                      </p:to>
                                    </p:set>
                                  </p:childTnLst>
                                </p:cTn>
                              </p:par>
                              <p:par>
                                <p:cTn id="158" presetID="24" presetClass="emph" presetSubtype="0" fill="hold" grpId="0" nodeType="withEffect">
                                  <p:stCondLst>
                                    <p:cond delay="0"/>
                                  </p:stCondLst>
                                  <p:childTnLst>
                                    <p:animClr clrSpc="hsl" dir="cw">
                                      <p:cBhvr override="childStyle">
                                        <p:cTn id="159" dur="500" fill="hold"/>
                                        <p:tgtEl>
                                          <p:spTgt spid="17"/>
                                        </p:tgtEl>
                                        <p:attrNameLst>
                                          <p:attrName>style.color</p:attrName>
                                        </p:attrNameLst>
                                      </p:cBhvr>
                                      <p:by>
                                        <p:hsl h="0" s="-12549" l="-25098"/>
                                      </p:by>
                                    </p:animClr>
                                    <p:animClr clrSpc="hsl" dir="cw">
                                      <p:cBhvr>
                                        <p:cTn id="160" dur="500" fill="hold"/>
                                        <p:tgtEl>
                                          <p:spTgt spid="17"/>
                                        </p:tgtEl>
                                        <p:attrNameLst>
                                          <p:attrName>fillcolor</p:attrName>
                                        </p:attrNameLst>
                                      </p:cBhvr>
                                      <p:by>
                                        <p:hsl h="0" s="-12549" l="-25098"/>
                                      </p:by>
                                    </p:animClr>
                                    <p:animClr clrSpc="hsl" dir="cw">
                                      <p:cBhvr>
                                        <p:cTn id="161" dur="500" fill="hold"/>
                                        <p:tgtEl>
                                          <p:spTgt spid="17"/>
                                        </p:tgtEl>
                                        <p:attrNameLst>
                                          <p:attrName>stroke.color</p:attrName>
                                        </p:attrNameLst>
                                      </p:cBhvr>
                                      <p:by>
                                        <p:hsl h="0" s="-12549" l="-25098"/>
                                      </p:by>
                                    </p:animClr>
                                    <p:set>
                                      <p:cBhvr>
                                        <p:cTn id="162" dur="500" fill="hold"/>
                                        <p:tgtEl>
                                          <p:spTgt spid="17"/>
                                        </p:tgtEl>
                                        <p:attrNameLst>
                                          <p:attrName>fill.type</p:attrName>
                                        </p:attrNameLst>
                                      </p:cBhvr>
                                      <p:to>
                                        <p:strVal val="solid"/>
                                      </p:to>
                                    </p:set>
                                  </p:childTnLst>
                                </p:cTn>
                              </p:par>
                              <p:par>
                                <p:cTn id="163" presetID="24" presetClass="emph" presetSubtype="0" fill="hold" grpId="0" nodeType="withEffect">
                                  <p:stCondLst>
                                    <p:cond delay="0"/>
                                  </p:stCondLst>
                                  <p:childTnLst>
                                    <p:animClr clrSpc="hsl" dir="cw">
                                      <p:cBhvr override="childStyle">
                                        <p:cTn id="164" dur="500" fill="hold"/>
                                        <p:tgtEl>
                                          <p:spTgt spid="2"/>
                                        </p:tgtEl>
                                        <p:attrNameLst>
                                          <p:attrName>style.color</p:attrName>
                                        </p:attrNameLst>
                                      </p:cBhvr>
                                      <p:by>
                                        <p:hsl h="0" s="-12549" l="-25098"/>
                                      </p:by>
                                    </p:animClr>
                                    <p:animClr clrSpc="hsl" dir="cw">
                                      <p:cBhvr>
                                        <p:cTn id="165" dur="500" fill="hold"/>
                                        <p:tgtEl>
                                          <p:spTgt spid="2"/>
                                        </p:tgtEl>
                                        <p:attrNameLst>
                                          <p:attrName>fillcolor</p:attrName>
                                        </p:attrNameLst>
                                      </p:cBhvr>
                                      <p:by>
                                        <p:hsl h="0" s="-12549" l="-25098"/>
                                      </p:by>
                                    </p:animClr>
                                    <p:animClr clrSpc="hsl" dir="cw">
                                      <p:cBhvr>
                                        <p:cTn id="166" dur="500" fill="hold"/>
                                        <p:tgtEl>
                                          <p:spTgt spid="2"/>
                                        </p:tgtEl>
                                        <p:attrNameLst>
                                          <p:attrName>stroke.color</p:attrName>
                                        </p:attrNameLst>
                                      </p:cBhvr>
                                      <p:by>
                                        <p:hsl h="0" s="-12549" l="-25098"/>
                                      </p:by>
                                    </p:animClr>
                                    <p:set>
                                      <p:cBhvr>
                                        <p:cTn id="167" dur="500" fill="hold"/>
                                        <p:tgtEl>
                                          <p:spTgt spid="2"/>
                                        </p:tgtEl>
                                        <p:attrNameLst>
                                          <p:attrName>fill.type</p:attrName>
                                        </p:attrNameLst>
                                      </p:cBhvr>
                                      <p:to>
                                        <p:strVal val="solid"/>
                                      </p:to>
                                    </p:set>
                                  </p:childTnLst>
                                </p:cTn>
                              </p:par>
                              <p:par>
                                <p:cTn id="168" presetID="24" presetClass="emph" presetSubtype="0" fill="hold" grpId="1" nodeType="withEffect">
                                  <p:stCondLst>
                                    <p:cond delay="0"/>
                                  </p:stCondLst>
                                  <p:childTnLst>
                                    <p:animClr clrSpc="hsl" dir="cw">
                                      <p:cBhvr override="childStyle">
                                        <p:cTn id="169" dur="500" fill="hold"/>
                                        <p:tgtEl>
                                          <p:spTgt spid="5"/>
                                        </p:tgtEl>
                                        <p:attrNameLst>
                                          <p:attrName>style.color</p:attrName>
                                        </p:attrNameLst>
                                      </p:cBhvr>
                                      <p:by>
                                        <p:hsl h="0" s="-12549" l="-25098"/>
                                      </p:by>
                                    </p:animClr>
                                    <p:animClr clrSpc="hsl" dir="cw">
                                      <p:cBhvr>
                                        <p:cTn id="170" dur="500" fill="hold"/>
                                        <p:tgtEl>
                                          <p:spTgt spid="5"/>
                                        </p:tgtEl>
                                        <p:attrNameLst>
                                          <p:attrName>fillcolor</p:attrName>
                                        </p:attrNameLst>
                                      </p:cBhvr>
                                      <p:by>
                                        <p:hsl h="0" s="-12549" l="-25098"/>
                                      </p:by>
                                    </p:animClr>
                                    <p:animClr clrSpc="hsl" dir="cw">
                                      <p:cBhvr>
                                        <p:cTn id="171" dur="500" fill="hold"/>
                                        <p:tgtEl>
                                          <p:spTgt spid="5"/>
                                        </p:tgtEl>
                                        <p:attrNameLst>
                                          <p:attrName>stroke.color</p:attrName>
                                        </p:attrNameLst>
                                      </p:cBhvr>
                                      <p:by>
                                        <p:hsl h="0" s="-12549" l="-25098"/>
                                      </p:by>
                                    </p:animClr>
                                    <p:set>
                                      <p:cBhvr>
                                        <p:cTn id="172" dur="500" fill="hold"/>
                                        <p:tgtEl>
                                          <p:spTgt spid="5"/>
                                        </p:tgtEl>
                                        <p:attrNameLst>
                                          <p:attrName>fill.type</p:attrName>
                                        </p:attrNameLst>
                                      </p:cBhvr>
                                      <p:to>
                                        <p:strVal val="solid"/>
                                      </p:to>
                                    </p:set>
                                  </p:childTnLst>
                                </p:cTn>
                              </p:par>
                              <p:par>
                                <p:cTn id="173" presetID="24" presetClass="emph" presetSubtype="0" fill="hold" grpId="1" nodeType="withEffect">
                                  <p:stCondLst>
                                    <p:cond delay="0"/>
                                  </p:stCondLst>
                                  <p:childTnLst>
                                    <p:animClr clrSpc="hsl" dir="cw">
                                      <p:cBhvr override="childStyle">
                                        <p:cTn id="174" dur="500" fill="hold"/>
                                        <p:tgtEl>
                                          <p:spTgt spid="4"/>
                                        </p:tgtEl>
                                        <p:attrNameLst>
                                          <p:attrName>style.color</p:attrName>
                                        </p:attrNameLst>
                                      </p:cBhvr>
                                      <p:by>
                                        <p:hsl h="0" s="-12549" l="-25098"/>
                                      </p:by>
                                    </p:animClr>
                                    <p:animClr clrSpc="hsl" dir="cw">
                                      <p:cBhvr>
                                        <p:cTn id="175" dur="500" fill="hold"/>
                                        <p:tgtEl>
                                          <p:spTgt spid="4"/>
                                        </p:tgtEl>
                                        <p:attrNameLst>
                                          <p:attrName>fillcolor</p:attrName>
                                        </p:attrNameLst>
                                      </p:cBhvr>
                                      <p:by>
                                        <p:hsl h="0" s="-12549" l="-25098"/>
                                      </p:by>
                                    </p:animClr>
                                    <p:animClr clrSpc="hsl" dir="cw">
                                      <p:cBhvr>
                                        <p:cTn id="176" dur="500" fill="hold"/>
                                        <p:tgtEl>
                                          <p:spTgt spid="4"/>
                                        </p:tgtEl>
                                        <p:attrNameLst>
                                          <p:attrName>stroke.color</p:attrName>
                                        </p:attrNameLst>
                                      </p:cBhvr>
                                      <p:by>
                                        <p:hsl h="0" s="-12549" l="-25098"/>
                                      </p:by>
                                    </p:animClr>
                                    <p:set>
                                      <p:cBhvr>
                                        <p:cTn id="177" dur="500" fill="hold"/>
                                        <p:tgtEl>
                                          <p:spTgt spid="4"/>
                                        </p:tgtEl>
                                        <p:attrNameLst>
                                          <p:attrName>fill.type</p:attrName>
                                        </p:attrNameLst>
                                      </p:cBhvr>
                                      <p:to>
                                        <p:strVal val="solid"/>
                                      </p:to>
                                    </p:set>
                                  </p:childTnLst>
                                </p:cTn>
                              </p:par>
                              <p:par>
                                <p:cTn id="178" presetID="24" presetClass="emph" presetSubtype="0" fill="hold" grpId="2" nodeType="with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1"/>
                                        </p:tgtEl>
                                        <p:attrNameLst>
                                          <p:attrName>style.color</p:attrName>
                                        </p:attrNameLst>
                                      </p:cBhvr>
                                      <p:by>
                                        <p:hsl h="0" s="-12549" l="-25098"/>
                                      </p:by>
                                    </p:animClr>
                                    <p:animClr clrSpc="hsl" dir="cw">
                                      <p:cBhvr>
                                        <p:cTn id="185" dur="500" fill="hold"/>
                                        <p:tgtEl>
                                          <p:spTgt spid="11"/>
                                        </p:tgtEl>
                                        <p:attrNameLst>
                                          <p:attrName>fillcolor</p:attrName>
                                        </p:attrNameLst>
                                      </p:cBhvr>
                                      <p:by>
                                        <p:hsl h="0" s="-12549" l="-25098"/>
                                      </p:by>
                                    </p:animClr>
                                    <p:animClr clrSpc="hsl" dir="cw">
                                      <p:cBhvr>
                                        <p:cTn id="186" dur="500" fill="hold"/>
                                        <p:tgtEl>
                                          <p:spTgt spid="11"/>
                                        </p:tgtEl>
                                        <p:attrNameLst>
                                          <p:attrName>stroke.color</p:attrName>
                                        </p:attrNameLst>
                                      </p:cBhvr>
                                      <p:by>
                                        <p:hsl h="0" s="-12549" l="-25098"/>
                                      </p:by>
                                    </p:animClr>
                                    <p:set>
                                      <p:cBhvr>
                                        <p:cTn id="187" dur="500" fill="hold"/>
                                        <p:tgtEl>
                                          <p:spTgt spid="11"/>
                                        </p:tgtEl>
                                        <p:attrNameLst>
                                          <p:attrName>fill.type</p:attrName>
                                        </p:attrNameLst>
                                      </p:cBhvr>
                                      <p:to>
                                        <p:strVal val="solid"/>
                                      </p:to>
                                    </p:set>
                                  </p:childTnLst>
                                </p:cTn>
                              </p:par>
                              <p:par>
                                <p:cTn id="188" presetID="24" presetClass="emph" presetSubtype="0" fill="hold" grpId="0" nodeType="withEffect">
                                  <p:stCondLst>
                                    <p:cond delay="0"/>
                                  </p:stCondLst>
                                  <p:childTnLst>
                                    <p:animClr clrSpc="hsl" dir="cw">
                                      <p:cBhvr override="childStyle">
                                        <p:cTn id="189" dur="500" fill="hold"/>
                                        <p:tgtEl>
                                          <p:spTgt spid="16"/>
                                        </p:tgtEl>
                                        <p:attrNameLst>
                                          <p:attrName>style.color</p:attrName>
                                        </p:attrNameLst>
                                      </p:cBhvr>
                                      <p:by>
                                        <p:hsl h="0" s="-12549" l="-25098"/>
                                      </p:by>
                                    </p:animClr>
                                    <p:animClr clrSpc="hsl" dir="cw">
                                      <p:cBhvr>
                                        <p:cTn id="190" dur="500" fill="hold"/>
                                        <p:tgtEl>
                                          <p:spTgt spid="16"/>
                                        </p:tgtEl>
                                        <p:attrNameLst>
                                          <p:attrName>fillcolor</p:attrName>
                                        </p:attrNameLst>
                                      </p:cBhvr>
                                      <p:by>
                                        <p:hsl h="0" s="-12549" l="-25098"/>
                                      </p:by>
                                    </p:animClr>
                                    <p:animClr clrSpc="hsl" dir="cw">
                                      <p:cBhvr>
                                        <p:cTn id="191" dur="500" fill="hold"/>
                                        <p:tgtEl>
                                          <p:spTgt spid="16"/>
                                        </p:tgtEl>
                                        <p:attrNameLst>
                                          <p:attrName>stroke.color</p:attrName>
                                        </p:attrNameLst>
                                      </p:cBhvr>
                                      <p:by>
                                        <p:hsl h="0" s="-12549" l="-25098"/>
                                      </p:by>
                                    </p:animClr>
                                    <p:set>
                                      <p:cBhvr>
                                        <p:cTn id="192" dur="500" fill="hold"/>
                                        <p:tgtEl>
                                          <p:spTgt spid="16"/>
                                        </p:tgtEl>
                                        <p:attrNameLst>
                                          <p:attrName>fill.type</p:attrName>
                                        </p:attrNameLst>
                                      </p:cBhvr>
                                      <p:to>
                                        <p:strVal val="solid"/>
                                      </p:to>
                                    </p:set>
                                  </p:childTnLst>
                                </p:cTn>
                              </p:par>
                              <p:par>
                                <p:cTn id="193" presetID="24" presetClass="emph" presetSubtype="0" fill="hold" grpId="1" nodeType="withEffect">
                                  <p:stCondLst>
                                    <p:cond delay="0"/>
                                  </p:stCondLst>
                                  <p:childTnLst>
                                    <p:animClr clrSpc="hsl" dir="cw">
                                      <p:cBhvr override="childStyle">
                                        <p:cTn id="194" dur="500" fill="hold"/>
                                        <p:tgtEl>
                                          <p:spTgt spid="18"/>
                                        </p:tgtEl>
                                        <p:attrNameLst>
                                          <p:attrName>style.color</p:attrName>
                                        </p:attrNameLst>
                                      </p:cBhvr>
                                      <p:by>
                                        <p:hsl h="0" s="-12549" l="-25098"/>
                                      </p:by>
                                    </p:animClr>
                                    <p:animClr clrSpc="hsl" dir="cw">
                                      <p:cBhvr>
                                        <p:cTn id="195" dur="500" fill="hold"/>
                                        <p:tgtEl>
                                          <p:spTgt spid="18"/>
                                        </p:tgtEl>
                                        <p:attrNameLst>
                                          <p:attrName>fillcolor</p:attrName>
                                        </p:attrNameLst>
                                      </p:cBhvr>
                                      <p:by>
                                        <p:hsl h="0" s="-12549" l="-25098"/>
                                      </p:by>
                                    </p:animClr>
                                    <p:animClr clrSpc="hsl" dir="cw">
                                      <p:cBhvr>
                                        <p:cTn id="196" dur="500" fill="hold"/>
                                        <p:tgtEl>
                                          <p:spTgt spid="18"/>
                                        </p:tgtEl>
                                        <p:attrNameLst>
                                          <p:attrName>stroke.color</p:attrName>
                                        </p:attrNameLst>
                                      </p:cBhvr>
                                      <p:by>
                                        <p:hsl h="0" s="-12549" l="-25098"/>
                                      </p:by>
                                    </p:animClr>
                                    <p:set>
                                      <p:cBhvr>
                                        <p:cTn id="197" dur="500" fill="hold"/>
                                        <p:tgtEl>
                                          <p:spTgt spid="18"/>
                                        </p:tgtEl>
                                        <p:attrNameLst>
                                          <p:attrName>fill.type</p:attrName>
                                        </p:attrNameLst>
                                      </p:cBhvr>
                                      <p:to>
                                        <p:strVal val="solid"/>
                                      </p:to>
                                    </p:set>
                                  </p:childTnLst>
                                </p:cTn>
                              </p:par>
                              <p:par>
                                <p:cTn id="198" presetID="24" presetClass="emph" presetSubtype="0" fill="hold" grpId="1" nodeType="withEffect">
                                  <p:stCondLst>
                                    <p:cond delay="0"/>
                                  </p:stCondLst>
                                  <p:childTnLst>
                                    <p:animClr clrSpc="hsl" dir="cw">
                                      <p:cBhvr override="childStyle">
                                        <p:cTn id="199" dur="500" fill="hold"/>
                                        <p:tgtEl>
                                          <p:spTgt spid="24"/>
                                        </p:tgtEl>
                                        <p:attrNameLst>
                                          <p:attrName>style.color</p:attrName>
                                        </p:attrNameLst>
                                      </p:cBhvr>
                                      <p:by>
                                        <p:hsl h="0" s="-12549" l="-25098"/>
                                      </p:by>
                                    </p:animClr>
                                    <p:animClr clrSpc="hsl" dir="cw">
                                      <p:cBhvr>
                                        <p:cTn id="200" dur="500" fill="hold"/>
                                        <p:tgtEl>
                                          <p:spTgt spid="24"/>
                                        </p:tgtEl>
                                        <p:attrNameLst>
                                          <p:attrName>fillcolor</p:attrName>
                                        </p:attrNameLst>
                                      </p:cBhvr>
                                      <p:by>
                                        <p:hsl h="0" s="-12549" l="-25098"/>
                                      </p:by>
                                    </p:animClr>
                                    <p:animClr clrSpc="hsl" dir="cw">
                                      <p:cBhvr>
                                        <p:cTn id="201" dur="500" fill="hold"/>
                                        <p:tgtEl>
                                          <p:spTgt spid="24"/>
                                        </p:tgtEl>
                                        <p:attrNameLst>
                                          <p:attrName>stroke.color</p:attrName>
                                        </p:attrNameLst>
                                      </p:cBhvr>
                                      <p:by>
                                        <p:hsl h="0" s="-12549" l="-25098"/>
                                      </p:by>
                                    </p:animClr>
                                    <p:set>
                                      <p:cBhvr>
                                        <p:cTn id="202" dur="500" fill="hold"/>
                                        <p:tgtEl>
                                          <p:spTgt spid="24"/>
                                        </p:tgtEl>
                                        <p:attrNameLst>
                                          <p:attrName>fill.type</p:attrName>
                                        </p:attrNameLst>
                                      </p:cBhvr>
                                      <p:to>
                                        <p:strVal val="solid"/>
                                      </p:to>
                                    </p:set>
                                  </p:childTnLst>
                                </p:cTn>
                              </p:par>
                              <p:par>
                                <p:cTn id="203" presetID="24" presetClass="emph" presetSubtype="0" fill="hold" grpId="2" nodeType="withEffect">
                                  <p:stCondLst>
                                    <p:cond delay="0"/>
                                  </p:stCondLst>
                                  <p:childTnLst>
                                    <p:animClr clrSpc="hsl" dir="cw">
                                      <p:cBhvr override="childStyle">
                                        <p:cTn id="204" dur="500" fill="hold"/>
                                        <p:tgtEl>
                                          <p:spTgt spid="28"/>
                                        </p:tgtEl>
                                        <p:attrNameLst>
                                          <p:attrName>style.color</p:attrName>
                                        </p:attrNameLst>
                                      </p:cBhvr>
                                      <p:by>
                                        <p:hsl h="0" s="-12549" l="-25098"/>
                                      </p:by>
                                    </p:animClr>
                                    <p:animClr clrSpc="hsl" dir="cw">
                                      <p:cBhvr>
                                        <p:cTn id="205" dur="500" fill="hold"/>
                                        <p:tgtEl>
                                          <p:spTgt spid="28"/>
                                        </p:tgtEl>
                                        <p:attrNameLst>
                                          <p:attrName>fillcolor</p:attrName>
                                        </p:attrNameLst>
                                      </p:cBhvr>
                                      <p:by>
                                        <p:hsl h="0" s="-12549" l="-25098"/>
                                      </p:by>
                                    </p:animClr>
                                    <p:animClr clrSpc="hsl" dir="cw">
                                      <p:cBhvr>
                                        <p:cTn id="206" dur="500" fill="hold"/>
                                        <p:tgtEl>
                                          <p:spTgt spid="28"/>
                                        </p:tgtEl>
                                        <p:attrNameLst>
                                          <p:attrName>stroke.color</p:attrName>
                                        </p:attrNameLst>
                                      </p:cBhvr>
                                      <p:by>
                                        <p:hsl h="0" s="-12549" l="-25098"/>
                                      </p:by>
                                    </p:animClr>
                                    <p:set>
                                      <p:cBhvr>
                                        <p:cTn id="207" dur="500" fill="hold"/>
                                        <p:tgtEl>
                                          <p:spTgt spid="28"/>
                                        </p:tgtEl>
                                        <p:attrNameLst>
                                          <p:attrName>fill.type</p:attrName>
                                        </p:attrNameLst>
                                      </p:cBhvr>
                                      <p:to>
                                        <p:strVal val="solid"/>
                                      </p:to>
                                    </p:set>
                                  </p:childTnLst>
                                </p:cTn>
                              </p:par>
                              <p:par>
                                <p:cTn id="208" presetID="24" presetClass="emph" presetSubtype="0" fill="hold" grpId="2" nodeType="withEffect">
                                  <p:stCondLst>
                                    <p:cond delay="0"/>
                                  </p:stCondLst>
                                  <p:childTnLst>
                                    <p:animClr clrSpc="hsl" dir="cw">
                                      <p:cBhvr override="childStyle">
                                        <p:cTn id="209" dur="500" fill="hold"/>
                                        <p:tgtEl>
                                          <p:spTgt spid="29"/>
                                        </p:tgtEl>
                                        <p:attrNameLst>
                                          <p:attrName>style.color</p:attrName>
                                        </p:attrNameLst>
                                      </p:cBhvr>
                                      <p:by>
                                        <p:hsl h="0" s="-12549" l="-25098"/>
                                      </p:by>
                                    </p:animClr>
                                    <p:animClr clrSpc="hsl" dir="cw">
                                      <p:cBhvr>
                                        <p:cTn id="210" dur="500" fill="hold"/>
                                        <p:tgtEl>
                                          <p:spTgt spid="29"/>
                                        </p:tgtEl>
                                        <p:attrNameLst>
                                          <p:attrName>fillcolor</p:attrName>
                                        </p:attrNameLst>
                                      </p:cBhvr>
                                      <p:by>
                                        <p:hsl h="0" s="-12549" l="-25098"/>
                                      </p:by>
                                    </p:animClr>
                                    <p:animClr clrSpc="hsl" dir="cw">
                                      <p:cBhvr>
                                        <p:cTn id="211" dur="500" fill="hold"/>
                                        <p:tgtEl>
                                          <p:spTgt spid="29"/>
                                        </p:tgtEl>
                                        <p:attrNameLst>
                                          <p:attrName>stroke.color</p:attrName>
                                        </p:attrNameLst>
                                      </p:cBhvr>
                                      <p:by>
                                        <p:hsl h="0" s="-12549" l="-25098"/>
                                      </p:by>
                                    </p:animClr>
                                    <p:set>
                                      <p:cBhvr>
                                        <p:cTn id="212"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7" grpId="0" animBg="1"/>
      <p:bldP spid="2" grpId="0" animBg="1"/>
      <p:bldP spid="5" grpId="0" animBg="1"/>
      <p:bldP spid="5" grpId="1" animBg="1"/>
      <p:bldP spid="5" grpId="2" animBg="1"/>
      <p:bldP spid="4" grpId="0" animBg="1"/>
      <p:bldP spid="4" grpId="1" animBg="1"/>
      <p:bldP spid="4" grpId="2" animBg="1"/>
      <p:bldP spid="12" grpId="0" animBg="1"/>
      <p:bldP spid="12" grpId="1" animBg="1"/>
      <p:bldP spid="12" grpId="2" animBg="1"/>
      <p:bldP spid="12" grpId="3" animBg="1"/>
      <p:bldP spid="11" grpId="0"/>
      <p:bldP spid="11" grpId="1"/>
      <p:bldP spid="11" grpId="2"/>
      <p:bldP spid="16" grpId="0" animBg="1"/>
      <p:bldP spid="18" grpId="0" animBg="1"/>
      <p:bldP spid="18" grpId="1" animBg="1"/>
      <p:bldP spid="19" grpId="0" animBg="1"/>
      <p:bldP spid="19" grpId="1" animBg="1"/>
      <p:bldP spid="19" grpId="2" animBg="1"/>
      <p:bldP spid="20" grpId="0" animBg="1"/>
      <p:bldP spid="20" grpId="1" animBg="1"/>
      <p:bldP spid="20" grpId="2" animBg="1"/>
      <p:bldP spid="24" grpId="0" animBg="1"/>
      <p:bldP spid="24" grpId="1" animBg="1"/>
      <p:bldP spid="25" grpId="0" animBg="1"/>
      <p:bldP spid="25" grpId="1" animBg="1"/>
      <p:bldP spid="25" grpId="2" animBg="1"/>
      <p:bldP spid="27" grpId="0" animBg="1"/>
      <p:bldP spid="27" grpId="1" animBg="1"/>
      <p:bldP spid="27" grpId="2" animBg="1"/>
      <p:bldP spid="28" grpId="0" animBg="1"/>
      <p:bldP spid="28" grpId="1" animBg="1"/>
      <p:bldP spid="28" grpId="2" animBg="1"/>
      <p:bldP spid="28" grpId="3" animBg="1"/>
      <p:bldP spid="29" grpId="0" animBg="1"/>
      <p:bldP spid="29" grpId="1" animBg="1"/>
      <p:bldP spid="29" grpId="2" animBg="1"/>
      <p:bldP spid="29" grpId="3" animBg="1"/>
      <p:bldP spid="30" grpId="0" animBg="1"/>
      <p:bldP spid="30" grpId="1" animBg="1"/>
      <p:bldP spid="30"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p:nvPr>
        </p:nvSpPr>
        <p:spPr>
          <a:xfrm>
            <a:off x="457200" y="228654"/>
            <a:ext cx="8229600" cy="685812"/>
          </a:xfrm>
        </p:spPr>
        <p:txBody>
          <a:bodyPr/>
          <a:lstStyle/>
          <a:p>
            <a:r>
              <a:rPr lang="zh-CN" altLang="en-US" dirty="0" smtClean="0">
                <a:latin typeface="Albertus Extra Bold"/>
                <a:ea typeface="黑体" pitchFamily="49" charset="-122"/>
              </a:rPr>
              <a:t>深度学习训练过程</a:t>
            </a:r>
          </a:p>
        </p:txBody>
      </p:sp>
      <p:sp>
        <p:nvSpPr>
          <p:cNvPr id="41986" name="Rectangle 3"/>
          <p:cNvSpPr>
            <a:spLocks noGrp="1"/>
          </p:cNvSpPr>
          <p:nvPr>
            <p:ph type="body" idx="1"/>
          </p:nvPr>
        </p:nvSpPr>
        <p:spPr>
          <a:xfrm>
            <a:off x="381000" y="1066862"/>
            <a:ext cx="8305800" cy="3886200"/>
          </a:xfrm>
        </p:spPr>
        <p:txBody>
          <a:bodyPr/>
          <a:lstStyle/>
          <a:p>
            <a:pPr>
              <a:lnSpc>
                <a:spcPct val="80000"/>
              </a:lnSpc>
            </a:pPr>
            <a:r>
              <a:rPr lang="zh-CN" altLang="en-US" sz="2800" b="1" smtClean="0">
                <a:latin typeface="楷体" pitchFamily="49" charset="-122"/>
                <a:ea typeface="楷体" pitchFamily="49" charset="-122"/>
              </a:rPr>
              <a:t>第二步：自顶向下的监督学习       </a:t>
            </a:r>
          </a:p>
          <a:p>
            <a:pPr>
              <a:lnSpc>
                <a:spcPct val="80000"/>
              </a:lnSpc>
              <a:buFont typeface="Arial" charset="0"/>
              <a:buNone/>
            </a:pPr>
            <a:r>
              <a:rPr lang="zh-CN" altLang="en-US" sz="2800" b="1" smtClean="0">
                <a:latin typeface="楷体" pitchFamily="49" charset="-122"/>
                <a:ea typeface="楷体" pitchFamily="49" charset="-122"/>
              </a:rPr>
              <a:t>     这一步是在第一步学习获得各层参数进的基础上，在最顶的编码层添加一个分类器（例如罗杰斯特回归、</a:t>
            </a:r>
            <a:r>
              <a:rPr lang="en-US" altLang="zh-CN" sz="2800" b="1" smtClean="0">
                <a:latin typeface="楷体" pitchFamily="49" charset="-122"/>
                <a:ea typeface="楷体" pitchFamily="49" charset="-122"/>
              </a:rPr>
              <a:t>SVM</a:t>
            </a:r>
            <a:r>
              <a:rPr lang="zh-CN" altLang="en-US" sz="2800" b="1" smtClean="0">
                <a:latin typeface="楷体" pitchFamily="49" charset="-122"/>
                <a:ea typeface="楷体" pitchFamily="49" charset="-122"/>
              </a:rPr>
              <a:t>等），而后通过带标签数据的监督学习，利用梯度下降法去微调整个网络参数。</a:t>
            </a:r>
          </a:p>
          <a:p>
            <a:pPr>
              <a:lnSpc>
                <a:spcPct val="80000"/>
              </a:lnSpc>
              <a:buFont typeface="Arial" charset="0"/>
              <a:buNone/>
            </a:pPr>
            <a:r>
              <a:rPr lang="zh-CN" altLang="en-US" sz="2800" b="1" smtClean="0">
                <a:latin typeface="楷体" pitchFamily="49" charset="-122"/>
                <a:ea typeface="楷体" pitchFamily="49" charset="-122"/>
              </a:rPr>
              <a:t>     深度学习的第一步实质上是一个网络参数初始化过程。区别于传统神经网络初值随机初始化，深度学习模型是通过无监督学习输入数据的结构得到的，因而这个初值更接近全局最优，从而能够取得更好的效果。</a:t>
            </a:r>
          </a:p>
          <a:p>
            <a:pPr>
              <a:lnSpc>
                <a:spcPct val="80000"/>
              </a:lnSpc>
            </a:pPr>
            <a:endParaRPr lang="zh-CN" altLang="en-US" sz="2800" b="1" smtClean="0">
              <a:latin typeface="楷体" pitchFamily="49" charset="-122"/>
              <a:ea typeface="楷体" pitchFamily="49" charset="-122"/>
            </a:endParaRPr>
          </a:p>
        </p:txBody>
      </p:sp>
      <p:pic>
        <p:nvPicPr>
          <p:cNvPr id="41988" name="Picture 7"/>
          <p:cNvPicPr>
            <a:picLocks noChangeAspect="1" noChangeArrowheads="1"/>
          </p:cNvPicPr>
          <p:nvPr/>
        </p:nvPicPr>
        <p:blipFill>
          <a:blip r:embed="rId2"/>
          <a:srcRect/>
          <a:stretch>
            <a:fillRect/>
          </a:stretch>
        </p:blipFill>
        <p:spPr bwMode="auto">
          <a:xfrm>
            <a:off x="1457325" y="5029158"/>
            <a:ext cx="6334125" cy="1524000"/>
          </a:xfrm>
          <a:prstGeom prst="rect">
            <a:avLst/>
          </a:prstGeom>
          <a:noFill/>
          <a:ln w="9525">
            <a:noFill/>
            <a:miter lim="800000"/>
            <a:headEnd/>
            <a:tailEnd/>
          </a:ln>
        </p:spPr>
      </p:pic>
    </p:spTree>
    <p:extLst>
      <p:ext uri="{BB962C8B-B14F-4D97-AF65-F5344CB8AC3E}">
        <p14:creationId xmlns:p14="http://schemas.microsoft.com/office/powerpoint/2010/main" val="1315534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p:nvPr>
        </p:nvSpPr>
        <p:spPr/>
        <p:txBody>
          <a:bodyPr/>
          <a:lstStyle/>
          <a:p>
            <a:r>
              <a:rPr lang="zh-CN" altLang="en-US" dirty="0" smtClean="0">
                <a:latin typeface="Albertus Extra Bold"/>
                <a:ea typeface="黑体" pitchFamily="49" charset="-122"/>
              </a:rPr>
              <a:t>深度学习的具体模型及方法</a:t>
            </a:r>
          </a:p>
        </p:txBody>
      </p:sp>
      <p:sp>
        <p:nvSpPr>
          <p:cNvPr id="43010" name="Rectangle 3"/>
          <p:cNvSpPr>
            <a:spLocks noGrp="1"/>
          </p:cNvSpPr>
          <p:nvPr>
            <p:ph type="body" idx="1"/>
          </p:nvPr>
        </p:nvSpPr>
        <p:spPr>
          <a:xfrm>
            <a:off x="457200" y="1600200"/>
            <a:ext cx="8686800" cy="4525963"/>
          </a:xfrm>
        </p:spPr>
        <p:txBody>
          <a:bodyPr/>
          <a:lstStyle/>
          <a:p>
            <a:r>
              <a:rPr lang="zh-CN" altLang="en-US" smtClean="0">
                <a:latin typeface="楷体" pitchFamily="49" charset="-122"/>
                <a:ea typeface="楷体" pitchFamily="49" charset="-122"/>
              </a:rPr>
              <a:t>自动编码器（ </a:t>
            </a:r>
            <a:r>
              <a:rPr lang="en-US" altLang="zh-CN" smtClean="0">
                <a:latin typeface="楷体" pitchFamily="49" charset="-122"/>
                <a:ea typeface="楷体" pitchFamily="49" charset="-122"/>
              </a:rPr>
              <a:t>AutoEncoder</a:t>
            </a:r>
            <a:r>
              <a:rPr lang="zh-CN" altLang="en-US" smtClean="0">
                <a:latin typeface="楷体" pitchFamily="49" charset="-122"/>
                <a:ea typeface="楷体" pitchFamily="49" charset="-122"/>
              </a:rPr>
              <a:t> ）</a:t>
            </a:r>
          </a:p>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p>
          <a:p>
            <a:r>
              <a:rPr lang="zh-CN" altLang="en-US" smtClean="0">
                <a:latin typeface="楷体" pitchFamily="49" charset="-122"/>
                <a:ea typeface="楷体" pitchFamily="49" charset="-122"/>
              </a:rPr>
              <a:t>降噪自动编码器</a:t>
            </a:r>
            <a:r>
              <a:rPr lang="en-US" altLang="zh-CN" smtClean="0">
                <a:latin typeface="楷体" pitchFamily="49" charset="-122"/>
                <a:ea typeface="楷体" pitchFamily="49" charset="-122"/>
              </a:rPr>
              <a:t>(Denoising AutoEncoders)</a:t>
            </a:r>
          </a:p>
          <a:p>
            <a:pPr>
              <a:buFont typeface="Arial" charset="0"/>
              <a:buNone/>
            </a:pPr>
            <a:endParaRPr lang="zh-CN" altLang="en-US" smtClean="0">
              <a:latin typeface="楷体" pitchFamily="49" charset="-122"/>
              <a:ea typeface="楷体" pitchFamily="49" charset="-122"/>
            </a:endParaRPr>
          </a:p>
        </p:txBody>
      </p:sp>
    </p:spTree>
    <p:extLst>
      <p:ext uri="{BB962C8B-B14F-4D97-AF65-F5344CB8AC3E}">
        <p14:creationId xmlns:p14="http://schemas.microsoft.com/office/powerpoint/2010/main" val="25470052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34290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5" name="Rounded Rectangle 4"/>
          <p:cNvSpPr/>
          <p:nvPr/>
        </p:nvSpPr>
        <p:spPr>
          <a:xfrm>
            <a:off x="1981200" y="34290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3" name="Up Arrow 2"/>
          <p:cNvSpPr/>
          <p:nvPr/>
        </p:nvSpPr>
        <p:spPr>
          <a:xfrm>
            <a:off x="57150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579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dobe Caslon Pro"/>
                <a:cs typeface="Adobe Caslon Pro"/>
              </a:rPr>
              <a:t>Input (Image/ Features)</a:t>
            </a: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dobe Caslon Pro"/>
                <a:cs typeface="Adobe Caslon Pro"/>
              </a:rPr>
              <a:t>Output Features</a:t>
            </a:r>
          </a:p>
        </p:txBody>
      </p:sp>
      <p:sp>
        <p:nvSpPr>
          <p:cNvPr id="44042"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sp>
        <p:nvSpPr>
          <p:cNvPr id="44043" name="Rectangle 20"/>
          <p:cNvSpPr>
            <a:spLocks noChangeArrowheads="1"/>
          </p:cNvSpPr>
          <p:nvPr/>
        </p:nvSpPr>
        <p:spPr bwMode="auto">
          <a:xfrm>
            <a:off x="-76078" y="3352800"/>
            <a:ext cx="2031326" cy="1569660"/>
          </a:xfrm>
          <a:prstGeom prst="rect">
            <a:avLst/>
          </a:prstGeom>
          <a:noFill/>
          <a:ln w="9525">
            <a:noFill/>
            <a:miter lim="800000"/>
            <a:headEnd/>
            <a:tailEnd/>
          </a:ln>
        </p:spPr>
        <p:txBody>
          <a:bodyPr wrap="none">
            <a:spAutoFit/>
          </a:bodyPr>
          <a:lstStyle/>
          <a:p>
            <a:r>
              <a:rPr lang="en-US" altLang="zh-CN" sz="2400" dirty="0">
                <a:latin typeface="Adobe Caslon Pro"/>
                <a:ea typeface="MS PGothic" pitchFamily="34" charset="-128"/>
              </a:rPr>
              <a:t>Feed-back /</a:t>
            </a:r>
            <a:br>
              <a:rPr lang="en-US" altLang="zh-CN" sz="2400" dirty="0">
                <a:latin typeface="Adobe Caslon Pro"/>
                <a:ea typeface="MS PGothic" pitchFamily="34" charset="-128"/>
              </a:rPr>
            </a:br>
            <a:r>
              <a:rPr lang="en-US" altLang="zh-CN" sz="2400" dirty="0">
                <a:latin typeface="Adobe Caslon Pro"/>
                <a:ea typeface="MS PGothic" pitchFamily="34" charset="-128"/>
              </a:rPr>
              <a:t>generative /</a:t>
            </a:r>
            <a:br>
              <a:rPr lang="en-US" altLang="zh-CN" sz="2400" dirty="0">
                <a:latin typeface="Adobe Caslon Pro"/>
                <a:ea typeface="MS PGothic" pitchFamily="34" charset="-128"/>
              </a:rPr>
            </a:br>
            <a:r>
              <a:rPr lang="en-US" altLang="zh-CN" sz="2400" dirty="0">
                <a:latin typeface="Adobe Caslon Pro"/>
                <a:ea typeface="MS PGothic" pitchFamily="34" charset="-128"/>
              </a:rPr>
              <a:t>top-down</a:t>
            </a:r>
          </a:p>
          <a:p>
            <a:r>
              <a:rPr lang="en-US" altLang="zh-CN" sz="2400" dirty="0">
                <a:latin typeface="Adobe Caslon Pro"/>
                <a:ea typeface="MS PGothic" pitchFamily="34" charset="-128"/>
              </a:rPr>
              <a:t>path</a:t>
            </a:r>
            <a:endParaRPr lang="en-US" altLang="zh-CN" sz="1400" dirty="0">
              <a:ea typeface="MS PGothic" pitchFamily="34" charset="-128"/>
            </a:endParaRPr>
          </a:p>
        </p:txBody>
      </p:sp>
      <p:sp>
        <p:nvSpPr>
          <p:cNvPr id="44044" name="Rectangle 21"/>
          <p:cNvSpPr>
            <a:spLocks noChangeArrowheads="1"/>
          </p:cNvSpPr>
          <p:nvPr/>
        </p:nvSpPr>
        <p:spPr bwMode="auto">
          <a:xfrm>
            <a:off x="7040205" y="3817938"/>
            <a:ext cx="2339103" cy="830997"/>
          </a:xfrm>
          <a:prstGeom prst="rect">
            <a:avLst/>
          </a:prstGeom>
          <a:noFill/>
          <a:ln w="9525">
            <a:noFill/>
            <a:miter lim="800000"/>
            <a:headEnd/>
            <a:tailEnd/>
          </a:ln>
        </p:spPr>
        <p:txBody>
          <a:bodyPr wrap="square">
            <a:spAutoFit/>
          </a:bodyPr>
          <a:lstStyle/>
          <a:p>
            <a:r>
              <a:rPr lang="en-US" altLang="zh-CN" sz="2400" dirty="0">
                <a:latin typeface="Adobe Caslon Pro"/>
                <a:ea typeface="MS PGothic" pitchFamily="34" charset="-128"/>
              </a:rPr>
              <a:t>Feed-forward /</a:t>
            </a:r>
            <a:br>
              <a:rPr lang="en-US" altLang="zh-CN" sz="2400" dirty="0">
                <a:latin typeface="Adobe Caslon Pro"/>
                <a:ea typeface="MS PGothic" pitchFamily="34" charset="-128"/>
              </a:rPr>
            </a:br>
            <a:r>
              <a:rPr lang="en-US" altLang="zh-CN" sz="2400" dirty="0">
                <a:latin typeface="Adobe Caslon Pro"/>
                <a:ea typeface="MS PGothic" pitchFamily="34" charset="-128"/>
              </a:rPr>
              <a:t>bottom-up path</a:t>
            </a:r>
            <a:endParaRPr lang="en-US" altLang="zh-CN" sz="1400" dirty="0">
              <a:ea typeface="MS PGothic" pitchFamily="34" charset="-128"/>
            </a:endParaRPr>
          </a:p>
        </p:txBody>
      </p:sp>
      <p:sp>
        <p:nvSpPr>
          <p:cNvPr id="44046" name="Rectangle 15"/>
          <p:cNvSpPr>
            <a:spLocks noChangeArrowheads="1"/>
          </p:cNvSpPr>
          <p:nvPr/>
        </p:nvSpPr>
        <p:spPr bwMode="auto">
          <a:xfrm>
            <a:off x="381000" y="1250950"/>
            <a:ext cx="5873750" cy="579438"/>
          </a:xfrm>
          <a:prstGeom prst="rect">
            <a:avLst/>
          </a:prstGeom>
          <a:noFill/>
          <a:ln w="9525">
            <a:noFill/>
            <a:miter lim="800000"/>
            <a:headEnd/>
            <a:tailEnd/>
          </a:ln>
        </p:spPr>
        <p:txBody>
          <a:bodyPr wrap="none">
            <a:spAutoFit/>
          </a:bodyPr>
          <a:lstStyle/>
          <a:p>
            <a:pPr>
              <a:buFontTx/>
              <a:buChar char="•"/>
            </a:pPr>
            <a:r>
              <a:rPr lang="zh-CN" altLang="en-US" sz="3200" dirty="0">
                <a:latin typeface="楷体" pitchFamily="49" charset="-122"/>
                <a:ea typeface="楷体" pitchFamily="49" charset="-122"/>
              </a:rPr>
              <a:t>自动编码器（ </a:t>
            </a:r>
            <a:r>
              <a:rPr lang="en-US" altLang="zh-CN" sz="3200" dirty="0" err="1">
                <a:latin typeface="楷体" pitchFamily="49" charset="-122"/>
                <a:ea typeface="楷体" pitchFamily="49" charset="-122"/>
              </a:rPr>
              <a:t>AutoEncoder</a:t>
            </a:r>
            <a:r>
              <a:rPr lang="zh-CN" altLang="en-US" sz="3200" dirty="0">
                <a:latin typeface="楷体" pitchFamily="49" charset="-122"/>
                <a:ea typeface="楷体" pitchFamily="49" charset="-122"/>
              </a:rPr>
              <a:t> ）</a:t>
            </a:r>
          </a:p>
        </p:txBody>
      </p:sp>
    </p:spTree>
    <p:extLst>
      <p:ext uri="{BB962C8B-B14F-4D97-AF65-F5344CB8AC3E}">
        <p14:creationId xmlns:p14="http://schemas.microsoft.com/office/powerpoint/2010/main" val="15315097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p:txBody>
          <a:bodyPr/>
          <a:lstStyle/>
          <a:p>
            <a:r>
              <a:rPr lang="zh-CN" altLang="en-US" smtClean="0">
                <a:latin typeface="黑体" pitchFamily="49" charset="-122"/>
                <a:ea typeface="黑体" pitchFamily="49" charset="-122"/>
              </a:rPr>
              <a:t>目 录</a:t>
            </a:r>
          </a:p>
        </p:txBody>
      </p:sp>
      <p:sp>
        <p:nvSpPr>
          <p:cNvPr id="15362" name="Rectangle 3"/>
          <p:cNvSpPr>
            <a:spLocks noGrp="1"/>
          </p:cNvSpPr>
          <p:nvPr>
            <p:ph type="body" idx="1"/>
          </p:nvPr>
        </p:nvSpPr>
        <p:spPr/>
        <p:txBody>
          <a:bodyPr/>
          <a:lstStyle/>
          <a:p>
            <a:pPr>
              <a:lnSpc>
                <a:spcPct val="80000"/>
              </a:lnSpc>
            </a:pPr>
            <a:r>
              <a:rPr lang="zh-CN" altLang="en-US" sz="2800" dirty="0" smtClean="0">
                <a:latin typeface="Adobe Caslon Pro"/>
                <a:ea typeface="楷体" pitchFamily="49" charset="-122"/>
              </a:rPr>
              <a:t>概述</a:t>
            </a:r>
          </a:p>
          <a:p>
            <a:pPr>
              <a:lnSpc>
                <a:spcPct val="80000"/>
              </a:lnSpc>
            </a:pPr>
            <a:r>
              <a:rPr lang="zh-CN" altLang="en-US" sz="2800" dirty="0" smtClean="0">
                <a:latin typeface="Adobe Caslon Pro"/>
                <a:ea typeface="楷体" pitchFamily="49" charset="-122"/>
              </a:rPr>
              <a:t>动机</a:t>
            </a:r>
          </a:p>
          <a:p>
            <a:pPr>
              <a:lnSpc>
                <a:spcPct val="80000"/>
              </a:lnSpc>
            </a:pPr>
            <a:r>
              <a:rPr lang="zh-CN" altLang="en-US" sz="2800" dirty="0" smtClean="0">
                <a:latin typeface="Adobe Caslon Pro"/>
                <a:ea typeface="楷体" pitchFamily="49" charset="-122"/>
              </a:rPr>
              <a:t>深度学习简介</a:t>
            </a:r>
          </a:p>
          <a:p>
            <a:pPr>
              <a:lnSpc>
                <a:spcPct val="80000"/>
              </a:lnSpc>
            </a:pPr>
            <a:r>
              <a:rPr lang="zh-CN" altLang="en-US" sz="2800" dirty="0" smtClean="0">
                <a:latin typeface="Adobe Caslon Pro"/>
                <a:ea typeface="楷体" pitchFamily="49" charset="-122"/>
              </a:rPr>
              <a:t>深度学习的训练过程</a:t>
            </a:r>
          </a:p>
          <a:p>
            <a:pPr>
              <a:lnSpc>
                <a:spcPct val="80000"/>
              </a:lnSpc>
            </a:pPr>
            <a:r>
              <a:rPr lang="zh-CN" altLang="en-US" sz="2800" dirty="0" smtClean="0">
                <a:latin typeface="Adobe Caslon Pro"/>
                <a:ea typeface="楷体" pitchFamily="49" charset="-122"/>
              </a:rPr>
              <a:t>深度学习的具体模型及方法</a:t>
            </a:r>
          </a:p>
          <a:p>
            <a:pPr>
              <a:lnSpc>
                <a:spcPct val="80000"/>
              </a:lnSpc>
            </a:pPr>
            <a:r>
              <a:rPr lang="zh-CN" altLang="en-US" sz="2800" dirty="0" smtClean="0">
                <a:latin typeface="Adobe Caslon Pro"/>
                <a:ea typeface="楷体" pitchFamily="49" charset="-122"/>
              </a:rPr>
              <a:t>深度学习的应用</a:t>
            </a:r>
          </a:p>
          <a:p>
            <a:pPr>
              <a:lnSpc>
                <a:spcPct val="80000"/>
              </a:lnSpc>
            </a:pPr>
            <a:r>
              <a:rPr lang="zh-CN" altLang="en-US" sz="2800" dirty="0" smtClean="0">
                <a:latin typeface="黑体" pitchFamily="49" charset="-122"/>
                <a:ea typeface="楷体" pitchFamily="49" charset="-122"/>
              </a:rPr>
              <a:t>展望</a:t>
            </a:r>
          </a:p>
          <a:p>
            <a:pPr>
              <a:lnSpc>
                <a:spcPct val="80000"/>
              </a:lnSpc>
            </a:pPr>
            <a:r>
              <a:rPr lang="zh-CN" altLang="en-US" sz="2800" dirty="0" smtClean="0">
                <a:latin typeface="Adobe Caslon Pro"/>
                <a:ea typeface="楷体" pitchFamily="49" charset="-122"/>
              </a:rPr>
              <a:t>相关程序软件及链接</a:t>
            </a:r>
          </a:p>
          <a:p>
            <a:pPr>
              <a:lnSpc>
                <a:spcPct val="80000"/>
              </a:lnSpc>
            </a:pPr>
            <a:endParaRPr lang="zh-CN" altLang="en-US" sz="2800" dirty="0" smtClean="0">
              <a:latin typeface="Adobe Caslon Pro"/>
            </a:endParaRPr>
          </a:p>
          <a:p>
            <a:pPr>
              <a:lnSpc>
                <a:spcPct val="80000"/>
              </a:lnSpc>
            </a:pPr>
            <a:endParaRPr lang="zh-CN" altLang="en-US" sz="2800" dirty="0" smtClean="0">
              <a:latin typeface="Adobe Caslon Pro"/>
            </a:endParaRPr>
          </a:p>
        </p:txBody>
      </p:sp>
    </p:spTree>
    <p:extLst>
      <p:ext uri="{BB962C8B-B14F-4D97-AF65-F5344CB8AC3E}">
        <p14:creationId xmlns:p14="http://schemas.microsoft.com/office/powerpoint/2010/main" val="262090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45069" name="Rectangle 21"/>
          <p:cNvSpPr>
            <a:spLocks noChangeArrowheads="1"/>
          </p:cNvSpPr>
          <p:nvPr/>
        </p:nvSpPr>
        <p:spPr bwMode="auto">
          <a:xfrm>
            <a:off x="133350" y="990664"/>
            <a:ext cx="6127750" cy="579438"/>
          </a:xfrm>
          <a:prstGeom prst="rect">
            <a:avLst/>
          </a:prstGeom>
          <a:noFill/>
          <a:ln w="9525">
            <a:noFill/>
            <a:miter lim="800000"/>
            <a:headEnd/>
            <a:tailEnd/>
          </a:ln>
        </p:spPr>
        <p:txBody>
          <a:bodyPr wrap="none">
            <a:spAutoFit/>
          </a:bodyPr>
          <a:lstStyle/>
          <a:p>
            <a:pPr marL="457200" indent="-457200">
              <a:buFontTx/>
              <a:buChar char="•"/>
            </a:pPr>
            <a:r>
              <a:rPr lang="zh-CN" altLang="en-US" sz="3200" dirty="0">
                <a:latin typeface="楷体" pitchFamily="49" charset="-122"/>
                <a:ea typeface="楷体" pitchFamily="49" charset="-122"/>
              </a:rPr>
              <a:t>自动编码器（ </a:t>
            </a:r>
            <a:r>
              <a:rPr lang="en-US" altLang="zh-CN" sz="3200" dirty="0" err="1">
                <a:latin typeface="楷体" pitchFamily="49" charset="-122"/>
                <a:ea typeface="楷体" pitchFamily="49" charset="-122"/>
              </a:rPr>
              <a:t>AutoEncoder</a:t>
            </a:r>
            <a:r>
              <a:rPr lang="zh-CN" altLang="en-US" sz="3200" dirty="0">
                <a:latin typeface="楷体" pitchFamily="49" charset="-122"/>
                <a:ea typeface="楷体" pitchFamily="49" charset="-122"/>
              </a:rPr>
              <a:t> ）</a:t>
            </a:r>
          </a:p>
        </p:txBody>
      </p:sp>
      <p:sp>
        <p:nvSpPr>
          <p:cNvPr id="45070" name="Rectangle 8"/>
          <p:cNvSpPr>
            <a:spLocks noChangeArrowheads="1"/>
          </p:cNvSpPr>
          <p:nvPr/>
        </p:nvSpPr>
        <p:spPr bwMode="auto">
          <a:xfrm>
            <a:off x="7620000" y="3352800"/>
            <a:ext cx="1524000" cy="1631950"/>
          </a:xfrm>
          <a:prstGeom prst="rect">
            <a:avLst/>
          </a:prstGeom>
          <a:noFill/>
          <a:ln w="9525">
            <a:noFill/>
            <a:miter lim="800000"/>
            <a:headEnd/>
            <a:tailEnd/>
          </a:ln>
        </p:spPr>
        <p:txBody>
          <a:bodyPr>
            <a:spAutoFit/>
          </a:bodyPr>
          <a:lstStyle/>
          <a:p>
            <a:r>
              <a:rPr lang="en-US" altLang="zh-CN" sz="2000">
                <a:solidFill>
                  <a:srgbClr val="FFFFFF"/>
                </a:solidFill>
                <a:latin typeface="Adobe Caslon Pro"/>
                <a:ea typeface="MS PGothic" pitchFamily="34" charset="-128"/>
              </a:rPr>
              <a:t>Encoder filters W</a:t>
            </a:r>
          </a:p>
          <a:p>
            <a:endParaRPr lang="en-US" altLang="zh-CN" sz="2000">
              <a:solidFill>
                <a:srgbClr val="FFFFFF"/>
              </a:solidFill>
              <a:latin typeface="Adobe Caslon Pro"/>
              <a:ea typeface="MS PGothic" pitchFamily="34" charset="-128"/>
            </a:endParaRPr>
          </a:p>
          <a:p>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4" y="1752644"/>
            <a:ext cx="7467404" cy="4114692"/>
          </a:xfrm>
          <a:prstGeom prst="rect">
            <a:avLst/>
          </a:prstGeom>
        </p:spPr>
      </p:pic>
    </p:spTree>
    <p:extLst>
      <p:ext uri="{BB962C8B-B14F-4D97-AF65-F5344CB8AC3E}">
        <p14:creationId xmlns:p14="http://schemas.microsoft.com/office/powerpoint/2010/main" val="20076698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p:nvPr>
        </p:nvSpPr>
        <p:spPr>
          <a:xfrm>
            <a:off x="-76078" y="304882"/>
            <a:ext cx="9144000" cy="688975"/>
          </a:xfrm>
        </p:spPr>
        <p:txBody>
          <a:bodyPr/>
          <a:lstStyle/>
          <a:p>
            <a:r>
              <a:rPr lang="zh-CN" altLang="en-US" dirty="0" smtClean="0">
                <a:latin typeface="Albertus Extra Bold"/>
                <a:ea typeface="黑体" pitchFamily="49" charset="-122"/>
              </a:rPr>
              <a:t>深度学习的具体模型及方法</a:t>
            </a:r>
          </a:p>
        </p:txBody>
      </p:sp>
      <p:sp>
        <p:nvSpPr>
          <p:cNvPr id="47106" name="Rectangle 3"/>
          <p:cNvSpPr>
            <a:spLocks noGrp="1"/>
          </p:cNvSpPr>
          <p:nvPr>
            <p:ph type="body" idx="1"/>
          </p:nvPr>
        </p:nvSpPr>
        <p:spPr>
          <a:xfrm>
            <a:off x="381000" y="1295400"/>
            <a:ext cx="8229600" cy="4525963"/>
          </a:xfrm>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p:txBody>
      </p:sp>
      <p:sp>
        <p:nvSpPr>
          <p:cNvPr id="47107" name="Rectangle 6"/>
          <p:cNvSpPr>
            <a:spLocks noChangeArrowheads="1"/>
          </p:cNvSpPr>
          <p:nvPr/>
        </p:nvSpPr>
        <p:spPr bwMode="auto">
          <a:xfrm>
            <a:off x="2746375" y="3246438"/>
            <a:ext cx="3651250" cy="366712"/>
          </a:xfrm>
          <a:prstGeom prst="rect">
            <a:avLst/>
          </a:prstGeom>
          <a:noFill/>
          <a:ln w="9525">
            <a:noFill/>
            <a:miter lim="800000"/>
            <a:headEnd/>
            <a:tailEnd/>
          </a:ln>
        </p:spPr>
        <p:txBody>
          <a:bodyPr wrap="none" anchor="ctr">
            <a:spAutoFit/>
          </a:bodyPr>
          <a:lstStyle/>
          <a:p>
            <a:r>
              <a:rPr lang="zh-CN" altLang="en-US"/>
              <a:t>限制每次得到的表达</a:t>
            </a:r>
            <a:r>
              <a:rPr lang="en-US" altLang="zh-CN"/>
              <a:t>code</a:t>
            </a:r>
            <a:r>
              <a:rPr lang="zh-CN" altLang="en-US"/>
              <a:t>尽量稀疏</a:t>
            </a:r>
          </a:p>
        </p:txBody>
      </p:sp>
      <p:pic>
        <p:nvPicPr>
          <p:cNvPr id="47108" name="Picture 8"/>
          <p:cNvPicPr>
            <a:picLocks noChangeAspect="1" noChangeArrowheads="1"/>
          </p:cNvPicPr>
          <p:nvPr/>
        </p:nvPicPr>
        <p:blipFill>
          <a:blip r:embed="rId2"/>
          <a:srcRect b="223"/>
          <a:stretch>
            <a:fillRect/>
          </a:stretch>
        </p:blipFill>
        <p:spPr bwMode="auto">
          <a:xfrm>
            <a:off x="838200" y="2209800"/>
            <a:ext cx="6705600" cy="4267200"/>
          </a:xfrm>
          <a:prstGeom prst="rect">
            <a:avLst/>
          </a:prstGeom>
          <a:noFill/>
          <a:ln w="9525">
            <a:noFill/>
            <a:miter lim="800000"/>
            <a:headEnd/>
            <a:tailEnd/>
          </a:ln>
        </p:spPr>
      </p:pic>
      <p:sp>
        <p:nvSpPr>
          <p:cNvPr id="47109" name="Rectangle 9"/>
          <p:cNvSpPr>
            <a:spLocks noChangeArrowheads="1"/>
          </p:cNvSpPr>
          <p:nvPr/>
        </p:nvSpPr>
        <p:spPr bwMode="auto">
          <a:xfrm>
            <a:off x="2025650" y="4098925"/>
            <a:ext cx="3994150" cy="396875"/>
          </a:xfrm>
          <a:prstGeom prst="rect">
            <a:avLst/>
          </a:prstGeom>
          <a:noFill/>
          <a:ln w="9525">
            <a:noFill/>
            <a:miter lim="800000"/>
            <a:headEnd/>
            <a:tailEnd/>
          </a:ln>
        </p:spPr>
        <p:txBody>
          <a:bodyPr wrap="none" anchor="ctr">
            <a:spAutoFit/>
          </a:bodyPr>
          <a:lstStyle/>
          <a:p>
            <a:r>
              <a:rPr lang="zh-CN" altLang="en-US" sz="2000">
                <a:latin typeface="楷体" pitchFamily="49" charset="-122"/>
                <a:ea typeface="楷体" pitchFamily="49" charset="-122"/>
              </a:rPr>
              <a:t>限制每次得到的表达</a:t>
            </a:r>
            <a:r>
              <a:rPr lang="en-US" altLang="zh-CN" sz="2000">
                <a:latin typeface="楷体" pitchFamily="49" charset="-122"/>
                <a:ea typeface="楷体" pitchFamily="49" charset="-122"/>
              </a:rPr>
              <a:t>code</a:t>
            </a:r>
            <a:r>
              <a:rPr lang="zh-CN" altLang="en-US" sz="2000">
                <a:latin typeface="楷体" pitchFamily="49" charset="-122"/>
                <a:ea typeface="楷体" pitchFamily="49" charset="-122"/>
              </a:rPr>
              <a:t>尽量稀疏</a:t>
            </a:r>
          </a:p>
        </p:txBody>
      </p:sp>
    </p:spTree>
    <p:extLst>
      <p:ext uri="{BB962C8B-B14F-4D97-AF65-F5344CB8AC3E}">
        <p14:creationId xmlns:p14="http://schemas.microsoft.com/office/powerpoint/2010/main" val="2926114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p:nvPr>
        </p:nvSpPr>
        <p:spPr>
          <a:xfrm>
            <a:off x="0" y="228684"/>
            <a:ext cx="9144000" cy="688975"/>
          </a:xfrm>
        </p:spPr>
        <p:txBody>
          <a:bodyPr/>
          <a:lstStyle/>
          <a:p>
            <a:r>
              <a:rPr lang="zh-CN" altLang="en-US" dirty="0" smtClean="0">
                <a:latin typeface="Albertus Extra Bold"/>
                <a:ea typeface="黑体" pitchFamily="49" charset="-122"/>
              </a:rPr>
              <a:t>深度学习的具体模型及方法</a:t>
            </a:r>
          </a:p>
        </p:txBody>
      </p:sp>
      <p:sp>
        <p:nvSpPr>
          <p:cNvPr id="48130" name="Rectangle 3"/>
          <p:cNvSpPr>
            <a:spLocks noGrp="1"/>
          </p:cNvSpPr>
          <p:nvPr>
            <p:ph type="body" idx="1"/>
          </p:nvPr>
        </p:nvSpPr>
        <p:spPr>
          <a:xfrm>
            <a:off x="300038" y="788987"/>
            <a:ext cx="8229600" cy="671597"/>
          </a:xfrm>
        </p:spPr>
        <p:txBody>
          <a:bodyPr/>
          <a:lstStyle/>
          <a:p>
            <a:r>
              <a:rPr lang="zh-CN" altLang="en-US" dirty="0" smtClean="0">
                <a:latin typeface="楷体" pitchFamily="49" charset="-122"/>
                <a:ea typeface="楷体" pitchFamily="49" charset="-122"/>
              </a:rPr>
              <a:t>稀疏自动编码器</a:t>
            </a:r>
            <a:r>
              <a:rPr lang="en-US" altLang="zh-CN" dirty="0" smtClean="0">
                <a:latin typeface="楷体" pitchFamily="49" charset="-122"/>
                <a:ea typeface="楷体" pitchFamily="49" charset="-122"/>
              </a:rPr>
              <a:t>(Sparse </a:t>
            </a:r>
            <a:r>
              <a:rPr lang="en-US" altLang="zh-CN" dirty="0" err="1" smtClean="0">
                <a:latin typeface="楷体" pitchFamily="49" charset="-122"/>
                <a:ea typeface="楷体" pitchFamily="49" charset="-122"/>
              </a:rPr>
              <a:t>AutoEncoder</a:t>
            </a:r>
            <a:r>
              <a:rPr lang="en-US" altLang="zh-CN" dirty="0" smtClean="0">
                <a:latin typeface="楷体" pitchFamily="49" charset="-122"/>
                <a:ea typeface="楷体" pitchFamily="49" charset="-122"/>
              </a:rPr>
              <a:t>)</a:t>
            </a:r>
            <a:endParaRPr lang="zh-CN" altLang="en-US" dirty="0" smtClean="0">
              <a:latin typeface="楷体" pitchFamily="49" charset="-122"/>
              <a:ea typeface="楷体" pitchFamily="49" charset="-122"/>
            </a:endParaRPr>
          </a:p>
          <a:p>
            <a:endParaRPr lang="zh-CN" altLang="en-US" dirty="0" smtClean="0">
              <a:latin typeface="Adobe Caslon Pro"/>
            </a:endParaRPr>
          </a:p>
        </p:txBody>
      </p:sp>
      <p:pic>
        <p:nvPicPr>
          <p:cNvPr id="48131" name="Picture 16" descr="sparse_codinga.pdf"/>
          <p:cNvPicPr>
            <a:picLocks noChangeAspect="1"/>
          </p:cNvPicPr>
          <p:nvPr/>
        </p:nvPicPr>
        <p:blipFill>
          <a:blip r:embed="rId2"/>
          <a:srcRect l="19189" r="74855"/>
          <a:stretch>
            <a:fillRect/>
          </a:stretch>
        </p:blipFill>
        <p:spPr bwMode="auto">
          <a:xfrm>
            <a:off x="2401154" y="1457377"/>
            <a:ext cx="263525" cy="4419600"/>
          </a:xfrm>
          <a:prstGeom prst="rect">
            <a:avLst/>
          </a:prstGeom>
          <a:noFill/>
          <a:ln w="9525">
            <a:noFill/>
            <a:miter lim="800000"/>
            <a:headEnd/>
            <a:tailEnd/>
          </a:ln>
        </p:spPr>
      </p:pic>
      <p:pic>
        <p:nvPicPr>
          <p:cNvPr id="20" name="Picture 19" descr="sparse_codingb.pdf"/>
          <p:cNvPicPr>
            <a:picLocks noChangeAspect="1"/>
          </p:cNvPicPr>
          <p:nvPr/>
        </p:nvPicPr>
        <p:blipFill>
          <a:blip r:embed="rId3"/>
          <a:srcRect l="422" t="14082" r="89023" b="4948"/>
          <a:stretch>
            <a:fillRect/>
          </a:stretch>
        </p:blipFill>
        <p:spPr>
          <a:xfrm>
            <a:off x="910492" y="3886252"/>
            <a:ext cx="685800" cy="701675"/>
          </a:xfrm>
          <a:prstGeom prst="rect">
            <a:avLst/>
          </a:prstGeom>
          <a:noFill/>
          <a:ln w="25400">
            <a:solidFill>
              <a:schemeClr val="bg1">
                <a:lumMod val="95000"/>
              </a:schemeClr>
            </a:solidFill>
          </a:ln>
        </p:spPr>
      </p:pic>
      <p:sp>
        <p:nvSpPr>
          <p:cNvPr id="24" name="Rectangle 23"/>
          <p:cNvSpPr/>
          <p:nvPr/>
        </p:nvSpPr>
        <p:spPr>
          <a:xfrm>
            <a:off x="3882292" y="4953052"/>
            <a:ext cx="533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ectangle 24"/>
          <p:cNvSpPr/>
          <p:nvPr/>
        </p:nvSpPr>
        <p:spPr>
          <a:xfrm>
            <a:off x="4415692" y="5486452"/>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ectangle 25"/>
          <p:cNvSpPr/>
          <p:nvPr/>
        </p:nvSpPr>
        <p:spPr>
          <a:xfrm flipH="1">
            <a:off x="4415692" y="5257852"/>
            <a:ext cx="46037"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4263292" y="3581452"/>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ectangle 28"/>
          <p:cNvSpPr/>
          <p:nvPr/>
        </p:nvSpPr>
        <p:spPr>
          <a:xfrm flipH="1">
            <a:off x="4369654" y="3048052"/>
            <a:ext cx="46038"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p:cNvSpPr/>
          <p:nvPr/>
        </p:nvSpPr>
        <p:spPr>
          <a:xfrm>
            <a:off x="4415692" y="3886252"/>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4263292" y="4191052"/>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Rectangle 31"/>
          <p:cNvSpPr/>
          <p:nvPr/>
        </p:nvSpPr>
        <p:spPr>
          <a:xfrm>
            <a:off x="4415692" y="4419652"/>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ectangle 32"/>
          <p:cNvSpPr/>
          <p:nvPr/>
        </p:nvSpPr>
        <p:spPr>
          <a:xfrm>
            <a:off x="4415692" y="2514652"/>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ectangle 36"/>
          <p:cNvSpPr/>
          <p:nvPr/>
        </p:nvSpPr>
        <p:spPr>
          <a:xfrm>
            <a:off x="4110892" y="2743252"/>
            <a:ext cx="3048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p:cNvSpPr/>
          <p:nvPr/>
        </p:nvSpPr>
        <p:spPr>
          <a:xfrm>
            <a:off x="4415692" y="3352852"/>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4415692" y="4724452"/>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145" name="Rectangle 39"/>
          <p:cNvSpPr>
            <a:spLocks noChangeArrowheads="1"/>
          </p:cNvSpPr>
          <p:nvPr/>
        </p:nvSpPr>
        <p:spPr bwMode="auto">
          <a:xfrm>
            <a:off x="1929756" y="5876977"/>
            <a:ext cx="1261884" cy="461665"/>
          </a:xfrm>
          <a:prstGeom prst="rect">
            <a:avLst/>
          </a:prstGeom>
          <a:noFill/>
          <a:ln w="9525">
            <a:noFill/>
            <a:miter lim="800000"/>
            <a:headEnd/>
            <a:tailEnd/>
          </a:ln>
        </p:spPr>
        <p:txBody>
          <a:bodyPr wrap="none">
            <a:spAutoFit/>
          </a:bodyPr>
          <a:lstStyle/>
          <a:p>
            <a:r>
              <a:rPr lang="en-US" altLang="zh-CN" sz="2400">
                <a:latin typeface="Adobe Caslon Pro"/>
                <a:ea typeface="MS PGothic" pitchFamily="34" charset="-128"/>
              </a:rPr>
              <a:t>Filters</a:t>
            </a:r>
          </a:p>
        </p:txBody>
      </p:sp>
      <p:sp>
        <p:nvSpPr>
          <p:cNvPr id="48146" name="Rectangle 40"/>
          <p:cNvSpPr>
            <a:spLocks noChangeArrowheads="1"/>
          </p:cNvSpPr>
          <p:nvPr/>
        </p:nvSpPr>
        <p:spPr bwMode="auto">
          <a:xfrm>
            <a:off x="3796705" y="5876977"/>
            <a:ext cx="1415773" cy="461665"/>
          </a:xfrm>
          <a:prstGeom prst="rect">
            <a:avLst/>
          </a:prstGeom>
          <a:noFill/>
          <a:ln w="9525">
            <a:noFill/>
            <a:miter lim="800000"/>
            <a:headEnd/>
            <a:tailEnd/>
          </a:ln>
        </p:spPr>
        <p:txBody>
          <a:bodyPr wrap="none">
            <a:spAutoFit/>
          </a:bodyPr>
          <a:lstStyle/>
          <a:p>
            <a:r>
              <a:rPr lang="en-US" altLang="zh-CN" sz="2400" dirty="0">
                <a:latin typeface="Adobe Caslon Pro"/>
                <a:ea typeface="MS PGothic" pitchFamily="34" charset="-128"/>
              </a:rPr>
              <a:t>Features</a:t>
            </a:r>
          </a:p>
        </p:txBody>
      </p:sp>
      <p:sp>
        <p:nvSpPr>
          <p:cNvPr id="61" name="Rectangle 60"/>
          <p:cNvSpPr/>
          <p:nvPr/>
        </p:nvSpPr>
        <p:spPr>
          <a:xfrm>
            <a:off x="6369904" y="4953052"/>
            <a:ext cx="533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Rectangle 67"/>
          <p:cNvSpPr/>
          <p:nvPr/>
        </p:nvSpPr>
        <p:spPr>
          <a:xfrm>
            <a:off x="6750904" y="4191052"/>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 name="Rectangle 73"/>
          <p:cNvSpPr/>
          <p:nvPr/>
        </p:nvSpPr>
        <p:spPr>
          <a:xfrm>
            <a:off x="6598504" y="2743252"/>
            <a:ext cx="3048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514" name="Rectangle 76"/>
          <p:cNvSpPr>
            <a:spLocks noChangeArrowheads="1"/>
          </p:cNvSpPr>
          <p:nvPr/>
        </p:nvSpPr>
        <p:spPr bwMode="auto">
          <a:xfrm>
            <a:off x="5912704" y="5876977"/>
            <a:ext cx="2203450" cy="457200"/>
          </a:xfrm>
          <a:prstGeom prst="rect">
            <a:avLst/>
          </a:prstGeom>
          <a:noFill/>
          <a:ln w="9525">
            <a:noFill/>
            <a:miter lim="800000"/>
            <a:headEnd/>
            <a:tailEnd/>
          </a:ln>
        </p:spPr>
        <p:txBody>
          <a:bodyPr wrap="none">
            <a:spAutoFit/>
          </a:bodyPr>
          <a:lstStyle/>
          <a:p>
            <a:r>
              <a:rPr lang="en-US" altLang="zh-CN" sz="2400">
                <a:latin typeface="Adobe Caslon Pro"/>
                <a:ea typeface="MS PGothic" pitchFamily="34" charset="-128"/>
              </a:rPr>
              <a:t>Sparse Coding</a:t>
            </a:r>
          </a:p>
        </p:txBody>
      </p:sp>
      <p:sp>
        <p:nvSpPr>
          <p:cNvPr id="48151" name="Rectangle 39"/>
          <p:cNvSpPr>
            <a:spLocks noChangeArrowheads="1"/>
          </p:cNvSpPr>
          <p:nvPr/>
        </p:nvSpPr>
        <p:spPr bwMode="auto">
          <a:xfrm>
            <a:off x="762100" y="4953052"/>
            <a:ext cx="1107996" cy="830997"/>
          </a:xfrm>
          <a:prstGeom prst="rect">
            <a:avLst/>
          </a:prstGeom>
          <a:noFill/>
          <a:ln w="9525">
            <a:noFill/>
            <a:miter lim="800000"/>
            <a:headEnd/>
            <a:tailEnd/>
          </a:ln>
        </p:spPr>
        <p:txBody>
          <a:bodyPr wrap="none">
            <a:spAutoFit/>
          </a:bodyPr>
          <a:lstStyle/>
          <a:p>
            <a:r>
              <a:rPr lang="en-US" altLang="zh-CN" sz="2400">
                <a:latin typeface="Adobe Caslon Pro"/>
                <a:ea typeface="MS PGothic" pitchFamily="34" charset="-128"/>
              </a:rPr>
              <a:t>Input </a:t>
            </a:r>
            <a:br>
              <a:rPr lang="en-US" altLang="zh-CN" sz="2400">
                <a:latin typeface="Adobe Caslon Pro"/>
                <a:ea typeface="MS PGothic" pitchFamily="34" charset="-128"/>
              </a:rPr>
            </a:br>
            <a:r>
              <a:rPr lang="en-US" altLang="zh-CN" sz="2400">
                <a:latin typeface="Adobe Caslon Pro"/>
                <a:ea typeface="MS PGothic" pitchFamily="34" charset="-128"/>
              </a:rPr>
              <a:t>Patch</a:t>
            </a:r>
          </a:p>
        </p:txBody>
      </p:sp>
      <p:sp>
        <p:nvSpPr>
          <p:cNvPr id="3" name="Right Arrow 2"/>
          <p:cNvSpPr/>
          <p:nvPr/>
        </p:nvSpPr>
        <p:spPr>
          <a:xfrm>
            <a:off x="3044092" y="4114852"/>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Right Arrow 63"/>
          <p:cNvSpPr/>
          <p:nvPr/>
        </p:nvSpPr>
        <p:spPr>
          <a:xfrm>
            <a:off x="5025292" y="4114852"/>
            <a:ext cx="9906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 name="Straight Connector 21"/>
          <p:cNvCxnSpPr/>
          <p:nvPr/>
        </p:nvCxnSpPr>
        <p:spPr>
          <a:xfrm>
            <a:off x="4410929" y="1447852"/>
            <a:ext cx="0" cy="441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898542" y="1447852"/>
            <a:ext cx="0" cy="441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02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5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8" grpId="0" animBg="1"/>
      <p:bldP spid="68" grpId="1" animBg="1"/>
      <p:bldP spid="74" grpId="0" animBg="1"/>
      <p:bldP spid="74" grpId="1" animBg="1"/>
      <p:bldP spid="20514" grpId="0"/>
      <p:bldP spid="20514" grpId="1"/>
      <p:bldP spid="64" grpId="0" animBg="1"/>
      <p:bldP spid="6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idx="4294967295"/>
          </p:nvPr>
        </p:nvSpPr>
        <p:spPr>
          <a:xfrm>
            <a:off x="381000" y="152486"/>
            <a:ext cx="8229600" cy="533400"/>
          </a:xfrm>
        </p:spPr>
        <p:txBody>
          <a:bodyPr/>
          <a:lstStyle/>
          <a:p>
            <a:r>
              <a:rPr lang="zh-CN" altLang="en-US" dirty="0" smtClean="0">
                <a:latin typeface="Albertus Extra Bold"/>
                <a:ea typeface="黑体" pitchFamily="49" charset="-122"/>
              </a:rPr>
              <a:t>深度学习的具体模型及方法</a:t>
            </a:r>
            <a:endParaRPr lang="en-US" altLang="zh-CN" dirty="0" smtClean="0">
              <a:latin typeface="Albertus Extra Bold"/>
              <a:ea typeface="黑体" pitchFamily="49" charset="-122"/>
            </a:endParaRPr>
          </a:p>
        </p:txBody>
      </p:sp>
      <p:sp>
        <p:nvSpPr>
          <p:cNvPr id="49166" name="Rectangle 23"/>
          <p:cNvSpPr>
            <a:spLocks noChangeArrowheads="1"/>
          </p:cNvSpPr>
          <p:nvPr/>
        </p:nvSpPr>
        <p:spPr bwMode="auto">
          <a:xfrm>
            <a:off x="0" y="3733800"/>
            <a:ext cx="1524000" cy="1570038"/>
          </a:xfrm>
          <a:prstGeom prst="rect">
            <a:avLst/>
          </a:prstGeom>
          <a:noFill/>
          <a:ln w="9525">
            <a:noFill/>
            <a:miter lim="800000"/>
            <a:headEnd/>
            <a:tailEnd/>
          </a:ln>
        </p:spPr>
        <p:txBody>
          <a:bodyPr>
            <a:spAutoFit/>
          </a:bodyPr>
          <a:lstStyle/>
          <a:p>
            <a:pPr algn="r"/>
            <a:r>
              <a:rPr lang="en-US" altLang="zh-CN" sz="2400">
                <a:solidFill>
                  <a:srgbClr val="FFFFFF"/>
                </a:solidFill>
                <a:latin typeface="Adobe Caslon Pro"/>
                <a:ea typeface="MS PGothic" pitchFamily="34" charset="-128"/>
              </a:rPr>
              <a:t>Decoder filters D</a:t>
            </a:r>
          </a:p>
          <a:p>
            <a:pPr algn="r"/>
            <a:endParaRPr lang="en-US" altLang="zh-CN" sz="2400">
              <a:solidFill>
                <a:srgbClr val="FFFFFF"/>
              </a:solidFill>
              <a:latin typeface="Adobe Caslon Pro"/>
              <a:ea typeface="MS PGothic" pitchFamily="34" charset="-128"/>
            </a:endParaRPr>
          </a:p>
          <a:p>
            <a:pPr algn="r"/>
            <a:endParaRPr lang="en-US" altLang="zh-CN" sz="2400">
              <a:ea typeface="MS PGothic" pitchFamily="34" charset="-128"/>
            </a:endParaRPr>
          </a:p>
        </p:txBody>
      </p:sp>
      <p:sp>
        <p:nvSpPr>
          <p:cNvPr id="49172" name="Rectangle 21"/>
          <p:cNvSpPr>
            <a:spLocks noChangeArrowheads="1"/>
          </p:cNvSpPr>
          <p:nvPr/>
        </p:nvSpPr>
        <p:spPr bwMode="auto">
          <a:xfrm>
            <a:off x="269875" y="868414"/>
            <a:ext cx="7550150" cy="579438"/>
          </a:xfrm>
          <a:prstGeom prst="rect">
            <a:avLst/>
          </a:prstGeom>
          <a:noFill/>
          <a:ln w="9525">
            <a:noFill/>
            <a:miter lim="800000"/>
            <a:headEnd/>
            <a:tailEnd/>
          </a:ln>
        </p:spPr>
        <p:txBody>
          <a:bodyPr wrap="none">
            <a:spAutoFit/>
          </a:bodyPr>
          <a:lstStyle/>
          <a:p>
            <a:pPr marL="457200" indent="-457200">
              <a:buFont typeface="Arial" charset="0"/>
              <a:buChar char="•"/>
            </a:pPr>
            <a:r>
              <a:rPr lang="zh-CN" altLang="en-US" sz="3200" dirty="0">
                <a:latin typeface="楷体" pitchFamily="49" charset="-122"/>
                <a:ea typeface="楷体" pitchFamily="49" charset="-122"/>
              </a:rPr>
              <a:t>稀疏自动编码器</a:t>
            </a:r>
            <a:r>
              <a:rPr lang="en-US" altLang="zh-CN" sz="3200" dirty="0">
                <a:latin typeface="楷体" pitchFamily="49" charset="-122"/>
                <a:ea typeface="楷体" pitchFamily="49" charset="-122"/>
              </a:rPr>
              <a:t>(Sparse </a:t>
            </a:r>
            <a:r>
              <a:rPr lang="en-US" altLang="zh-CN" sz="3200" dirty="0" err="1">
                <a:latin typeface="楷体" pitchFamily="49" charset="-122"/>
                <a:ea typeface="楷体" pitchFamily="49" charset="-122"/>
              </a:rPr>
              <a:t>AutoEncoder</a:t>
            </a:r>
            <a:r>
              <a:rPr lang="en-US" altLang="zh-CN" sz="3200" dirty="0">
                <a:latin typeface="楷体" pitchFamily="49" charset="-122"/>
                <a:ea typeface="楷体" pitchFamily="49" charset="-122"/>
              </a:rPr>
              <a:t>)</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02" y="1614485"/>
            <a:ext cx="7542497" cy="4557643"/>
          </a:xfrm>
          <a:prstGeom prst="rect">
            <a:avLst/>
          </a:prstGeom>
        </p:spPr>
      </p:pic>
    </p:spTree>
    <p:extLst>
      <p:ext uri="{BB962C8B-B14F-4D97-AF65-F5344CB8AC3E}">
        <p14:creationId xmlns:p14="http://schemas.microsoft.com/office/powerpoint/2010/main" val="918667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1202" name="Rectangle 3"/>
          <p:cNvSpPr>
            <a:spLocks noGrp="1"/>
          </p:cNvSpPr>
          <p:nvPr>
            <p:ph type="body" idx="1"/>
          </p:nvPr>
        </p:nvSpPr>
        <p:spPr>
          <a:xfrm>
            <a:off x="457200" y="1143060"/>
            <a:ext cx="8458200" cy="4525963"/>
          </a:xfrm>
        </p:spPr>
        <p:txBody>
          <a:bodyPr/>
          <a:lstStyle/>
          <a:p>
            <a:r>
              <a:rPr lang="zh-CN" altLang="en-US" sz="3600" dirty="0" smtClean="0">
                <a:latin typeface="楷体" pitchFamily="49" charset="-122"/>
                <a:ea typeface="楷体" pitchFamily="49" charset="-122"/>
              </a:rPr>
              <a:t>稀疏自动编码器</a:t>
            </a:r>
            <a:r>
              <a:rPr lang="en-US" altLang="zh-CN" sz="3600" dirty="0" smtClean="0">
                <a:latin typeface="楷体" pitchFamily="49" charset="-122"/>
                <a:ea typeface="楷体" pitchFamily="49" charset="-122"/>
              </a:rPr>
              <a:t>(Sparse </a:t>
            </a:r>
            <a:r>
              <a:rPr lang="en-US" altLang="zh-CN" sz="3600" dirty="0" err="1" smtClean="0">
                <a:latin typeface="楷体" pitchFamily="49" charset="-122"/>
                <a:ea typeface="楷体" pitchFamily="49" charset="-122"/>
              </a:rPr>
              <a:t>AutoEncoder</a:t>
            </a:r>
            <a:r>
              <a:rPr lang="en-US" altLang="zh-CN" sz="3600" dirty="0" smtClean="0">
                <a:latin typeface="楷体" pitchFamily="49" charset="-122"/>
                <a:ea typeface="楷体" pitchFamily="49" charset="-122"/>
              </a:rPr>
              <a:t>)</a:t>
            </a:r>
            <a:endParaRPr lang="zh-CN" altLang="en-US" sz="3600" dirty="0" smtClean="0">
              <a:latin typeface="楷体" pitchFamily="49" charset="-122"/>
              <a:ea typeface="楷体" pitchFamily="49" charset="-122"/>
            </a:endParaRPr>
          </a:p>
          <a:p>
            <a:pPr>
              <a:buFont typeface="Arial" charset="0"/>
              <a:buNone/>
            </a:pPr>
            <a:r>
              <a:rPr lang="en-US" altLang="zh-CN" sz="2400" b="1" dirty="0" smtClean="0">
                <a:latin typeface="楷体" pitchFamily="49" charset="-122"/>
                <a:ea typeface="楷体" pitchFamily="49" charset="-122"/>
              </a:rPr>
              <a:t>1</a:t>
            </a:r>
            <a:r>
              <a:rPr lang="zh-CN" altLang="en-US" sz="2400" b="1" dirty="0" smtClean="0">
                <a:latin typeface="楷体" pitchFamily="49" charset="-122"/>
                <a:ea typeface="楷体" pitchFamily="49" charset="-122"/>
              </a:rPr>
              <a:t>）</a:t>
            </a:r>
            <a:r>
              <a:rPr lang="en-US" altLang="zh-CN" sz="2400" b="1" u="sng" dirty="0" smtClean="0">
                <a:latin typeface="楷体" pitchFamily="49" charset="-122"/>
                <a:ea typeface="楷体" pitchFamily="49" charset="-122"/>
              </a:rPr>
              <a:t>Training</a:t>
            </a:r>
            <a:r>
              <a:rPr lang="zh-CN" altLang="en-US" sz="2400" b="1" u="sng" dirty="0" smtClean="0">
                <a:latin typeface="楷体" pitchFamily="49" charset="-122"/>
                <a:ea typeface="楷体" pitchFamily="49" charset="-122"/>
              </a:rPr>
              <a:t>阶段</a:t>
            </a:r>
            <a:r>
              <a:rPr lang="zh-CN" altLang="en-US" sz="2400" b="1" dirty="0" smtClean="0">
                <a:latin typeface="楷体" pitchFamily="49" charset="-122"/>
                <a:ea typeface="楷体" pitchFamily="49" charset="-122"/>
              </a:rPr>
              <a:t>：</a:t>
            </a:r>
            <a:r>
              <a:rPr lang="zh-CN" altLang="en-US" sz="2400" dirty="0" smtClean="0">
                <a:latin typeface="楷体" pitchFamily="49" charset="-122"/>
                <a:ea typeface="楷体" pitchFamily="49" charset="-122"/>
              </a:rPr>
              <a:t>给定一系列的样本图片</a:t>
            </a:r>
            <a:r>
              <a:rPr lang="en-US" altLang="zh-CN" sz="2400" dirty="0" smtClean="0">
                <a:latin typeface="楷体" pitchFamily="49" charset="-122"/>
                <a:ea typeface="楷体" pitchFamily="49" charset="-122"/>
              </a:rPr>
              <a:t>[x1, x 2, …]</a:t>
            </a:r>
            <a:r>
              <a:rPr lang="zh-CN" altLang="en-US" sz="2400" dirty="0" smtClean="0">
                <a:latin typeface="楷体" pitchFamily="49" charset="-122"/>
                <a:ea typeface="楷体" pitchFamily="49" charset="-122"/>
              </a:rPr>
              <a:t>，我们需要学习得到一组基</a:t>
            </a:r>
            <a:r>
              <a:rPr lang="en-US" altLang="zh-CN" sz="2400" dirty="0" smtClean="0">
                <a:latin typeface="楷体" pitchFamily="49" charset="-122"/>
                <a:ea typeface="楷体" pitchFamily="49" charset="-122"/>
              </a:rPr>
              <a:t>[Φ1, Φ2, …]</a:t>
            </a:r>
            <a:r>
              <a:rPr lang="zh-CN" altLang="en-US" sz="2400" dirty="0" smtClean="0">
                <a:latin typeface="楷体" pitchFamily="49" charset="-122"/>
                <a:ea typeface="楷体" pitchFamily="49" charset="-122"/>
              </a:rPr>
              <a:t>，也就是字典。</a:t>
            </a:r>
          </a:p>
          <a:p>
            <a:pPr>
              <a:buFont typeface="Arial" charset="0"/>
              <a:buNone/>
            </a:pPr>
            <a:r>
              <a:rPr lang="zh-CN" altLang="en-US" sz="2400" dirty="0" smtClean="0">
                <a:latin typeface="楷体" pitchFamily="49" charset="-122"/>
                <a:ea typeface="楷体" pitchFamily="49" charset="-122"/>
              </a:rPr>
              <a:t>  </a:t>
            </a:r>
          </a:p>
          <a:p>
            <a:pPr>
              <a:buFont typeface="Arial" charset="0"/>
              <a:buNone/>
            </a:pPr>
            <a:endParaRPr lang="zh-CN" altLang="en-US" sz="2400" dirty="0" smtClean="0">
              <a:latin typeface="楷体" pitchFamily="49" charset="-122"/>
              <a:ea typeface="楷体" pitchFamily="49" charset="-122"/>
            </a:endParaRPr>
          </a:p>
          <a:p>
            <a:pPr>
              <a:buFont typeface="Arial" charset="0"/>
              <a:buNone/>
            </a:pPr>
            <a:endParaRPr lang="zh-CN" altLang="en-US" sz="2400" dirty="0" smtClean="0">
              <a:latin typeface="楷体" pitchFamily="49" charset="-122"/>
              <a:ea typeface="楷体" pitchFamily="49" charset="-122"/>
            </a:endParaRPr>
          </a:p>
          <a:p>
            <a:pPr>
              <a:buFont typeface="Arial" charset="0"/>
              <a:buNone/>
            </a:pPr>
            <a:endParaRPr lang="zh-CN" altLang="en-US" sz="2400" dirty="0" smtClean="0">
              <a:latin typeface="楷体" pitchFamily="49" charset="-122"/>
              <a:ea typeface="楷体" pitchFamily="49" charset="-122"/>
            </a:endParaRPr>
          </a:p>
          <a:p>
            <a:pPr>
              <a:buFont typeface="Arial" charset="0"/>
              <a:buNone/>
            </a:pPr>
            <a:r>
              <a:rPr lang="zh-CN" altLang="en-US" sz="2400" dirty="0" smtClean="0">
                <a:latin typeface="楷体" pitchFamily="49" charset="-122"/>
                <a:ea typeface="楷体" pitchFamily="49" charset="-122"/>
              </a:rPr>
              <a:t>可使用交替迭代调整</a:t>
            </a:r>
            <a:r>
              <a:rPr lang="en-US" altLang="zh-CN" sz="2400" dirty="0" smtClean="0">
                <a:latin typeface="楷体" pitchFamily="49" charset="-122"/>
                <a:ea typeface="楷体" pitchFamily="49" charset="-122"/>
              </a:rPr>
              <a:t>a [k]</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Φ [k]</a:t>
            </a:r>
            <a:r>
              <a:rPr lang="zh-CN" altLang="en-US" sz="2400" dirty="0" smtClean="0">
                <a:latin typeface="楷体" pitchFamily="49" charset="-122"/>
                <a:ea typeface="楷体" pitchFamily="49" charset="-122"/>
              </a:rPr>
              <a:t>，直至收敛，从而可以获得一组可以良好表示这一系列</a:t>
            </a:r>
            <a:r>
              <a:rPr lang="en-US" altLang="zh-CN" sz="2400" dirty="0" smtClean="0">
                <a:latin typeface="楷体" pitchFamily="49" charset="-122"/>
                <a:ea typeface="楷体" pitchFamily="49" charset="-122"/>
              </a:rPr>
              <a:t>x</a:t>
            </a:r>
            <a:r>
              <a:rPr lang="zh-CN" altLang="en-US" sz="2400" dirty="0" smtClean="0">
                <a:latin typeface="楷体" pitchFamily="49" charset="-122"/>
                <a:ea typeface="楷体" pitchFamily="49" charset="-122"/>
              </a:rPr>
              <a:t>的字典。</a:t>
            </a:r>
          </a:p>
        </p:txBody>
      </p:sp>
      <p:pic>
        <p:nvPicPr>
          <p:cNvPr id="51203" name="Picture 5" descr="1365483429_5706"/>
          <p:cNvPicPr>
            <a:picLocks noChangeAspect="1" noChangeArrowheads="1"/>
          </p:cNvPicPr>
          <p:nvPr/>
        </p:nvPicPr>
        <p:blipFill>
          <a:blip r:embed="rId2"/>
          <a:srcRect/>
          <a:stretch>
            <a:fillRect/>
          </a:stretch>
        </p:blipFill>
        <p:spPr bwMode="auto">
          <a:xfrm>
            <a:off x="1295354" y="2924157"/>
            <a:ext cx="5029200" cy="1190625"/>
          </a:xfrm>
          <a:prstGeom prst="rect">
            <a:avLst/>
          </a:prstGeom>
          <a:noFill/>
          <a:ln w="9525">
            <a:noFill/>
            <a:miter lim="800000"/>
            <a:headEnd/>
            <a:tailEnd/>
          </a:ln>
        </p:spPr>
      </p:pic>
    </p:spTree>
    <p:extLst>
      <p:ext uri="{BB962C8B-B14F-4D97-AF65-F5344CB8AC3E}">
        <p14:creationId xmlns:p14="http://schemas.microsoft.com/office/powerpoint/2010/main" val="1661767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2226" name="Rectangle 3"/>
          <p:cNvSpPr>
            <a:spLocks noGrp="1"/>
          </p:cNvSpPr>
          <p:nvPr>
            <p:ph type="body" idx="1"/>
          </p:nvPr>
        </p:nvSpPr>
        <p:spPr>
          <a:xfrm>
            <a:off x="381110" y="990664"/>
            <a:ext cx="8458200" cy="4525963"/>
          </a:xfrm>
        </p:spPr>
        <p:txBody>
          <a:bodyPr/>
          <a:lstStyle/>
          <a:p>
            <a:r>
              <a:rPr lang="zh-CN" altLang="en-US" sz="3600" dirty="0" smtClean="0">
                <a:latin typeface="楷体" pitchFamily="49" charset="-122"/>
                <a:ea typeface="楷体" pitchFamily="49" charset="-122"/>
              </a:rPr>
              <a:t>稀疏自动编码器</a:t>
            </a:r>
            <a:r>
              <a:rPr lang="en-US" altLang="zh-CN" sz="3600" dirty="0" smtClean="0">
                <a:latin typeface="楷体" pitchFamily="49" charset="-122"/>
                <a:ea typeface="楷体" pitchFamily="49" charset="-122"/>
              </a:rPr>
              <a:t>(Sparse </a:t>
            </a:r>
            <a:r>
              <a:rPr lang="en-US" altLang="zh-CN" sz="3600" dirty="0" err="1" smtClean="0">
                <a:latin typeface="楷体" pitchFamily="49" charset="-122"/>
                <a:ea typeface="楷体" pitchFamily="49" charset="-122"/>
              </a:rPr>
              <a:t>AutoEncoder</a:t>
            </a:r>
            <a:r>
              <a:rPr lang="en-US" altLang="zh-CN" sz="3600" dirty="0" smtClean="0">
                <a:latin typeface="楷体" pitchFamily="49" charset="-122"/>
                <a:ea typeface="楷体" pitchFamily="49" charset="-122"/>
              </a:rPr>
              <a:t>)</a:t>
            </a:r>
          </a:p>
          <a:p>
            <a:pPr>
              <a:buFont typeface="Arial" charset="0"/>
              <a:buNone/>
            </a:pPr>
            <a:r>
              <a:rPr lang="en-US" altLang="zh-CN" sz="2400" b="1" dirty="0" smtClean="0">
                <a:latin typeface="楷体" pitchFamily="49" charset="-122"/>
                <a:ea typeface="楷体" pitchFamily="49" charset="-122"/>
              </a:rPr>
              <a:t>2</a:t>
            </a:r>
            <a:r>
              <a:rPr lang="zh-CN" altLang="en-US" sz="2400" b="1" dirty="0" smtClean="0">
                <a:latin typeface="楷体" pitchFamily="49" charset="-122"/>
                <a:ea typeface="楷体" pitchFamily="49" charset="-122"/>
              </a:rPr>
              <a:t>）</a:t>
            </a:r>
            <a:r>
              <a:rPr lang="en-US" altLang="zh-CN" sz="2400" b="1" u="sng" dirty="0" smtClean="0">
                <a:latin typeface="楷体" pitchFamily="49" charset="-122"/>
                <a:ea typeface="楷体" pitchFamily="49" charset="-122"/>
              </a:rPr>
              <a:t>Coding</a:t>
            </a:r>
            <a:r>
              <a:rPr lang="zh-CN" altLang="en-US" sz="2400" b="1" u="sng" dirty="0" smtClean="0">
                <a:latin typeface="楷体" pitchFamily="49" charset="-122"/>
                <a:ea typeface="楷体" pitchFamily="49" charset="-122"/>
              </a:rPr>
              <a:t>阶段</a:t>
            </a:r>
            <a:r>
              <a:rPr lang="zh-CN" altLang="en-US" b="1" dirty="0" smtClean="0">
                <a:latin typeface="Adobe Caslon Pro"/>
              </a:rPr>
              <a:t>：</a:t>
            </a:r>
            <a:r>
              <a:rPr lang="zh-CN" altLang="en-US" sz="2400" dirty="0" smtClean="0">
                <a:latin typeface="楷体" pitchFamily="49" charset="-122"/>
                <a:ea typeface="楷体" pitchFamily="49" charset="-122"/>
              </a:rPr>
              <a:t>给定一个新的图片</a:t>
            </a:r>
            <a:r>
              <a:rPr lang="en-US" altLang="zh-CN" sz="2400" dirty="0" smtClean="0">
                <a:latin typeface="楷体" pitchFamily="49" charset="-122"/>
                <a:ea typeface="楷体" pitchFamily="49" charset="-122"/>
              </a:rPr>
              <a:t>x</a:t>
            </a:r>
            <a:r>
              <a:rPr lang="zh-CN" altLang="en-US" sz="2400" dirty="0" smtClean="0">
                <a:latin typeface="楷体" pitchFamily="49" charset="-122"/>
                <a:ea typeface="楷体" pitchFamily="49" charset="-122"/>
              </a:rPr>
              <a:t>，由上面得到的字典，</a:t>
            </a:r>
            <a:r>
              <a:rPr lang="zh-CN" altLang="en-US" sz="2400" dirty="0">
                <a:latin typeface="楷体" pitchFamily="49" charset="-122"/>
                <a:ea typeface="楷体" pitchFamily="49" charset="-122"/>
              </a:rPr>
              <a:t>可以</a:t>
            </a:r>
            <a:r>
              <a:rPr lang="zh-CN" altLang="en-US" sz="2400" dirty="0" smtClean="0">
                <a:latin typeface="楷体" pitchFamily="49" charset="-122"/>
                <a:ea typeface="楷体" pitchFamily="49" charset="-122"/>
              </a:rPr>
              <a:t>得到稀疏向量</a:t>
            </a:r>
            <a:r>
              <a:rPr lang="en-US" altLang="zh-CN" sz="2400" dirty="0" smtClean="0">
                <a:latin typeface="楷体" pitchFamily="49" charset="-122"/>
                <a:ea typeface="楷体" pitchFamily="49" charset="-122"/>
              </a:rPr>
              <a:t>a</a:t>
            </a:r>
            <a:r>
              <a:rPr lang="zh-CN" altLang="en-US" sz="2400" dirty="0" smtClean="0">
                <a:latin typeface="楷体" pitchFamily="49" charset="-122"/>
                <a:ea typeface="楷体" pitchFamily="49" charset="-122"/>
              </a:rPr>
              <a:t>。这个稀疏向量就是这个输入向量</a:t>
            </a:r>
            <a:r>
              <a:rPr lang="en-US" altLang="zh-CN" sz="2400" dirty="0" smtClean="0">
                <a:latin typeface="楷体" pitchFamily="49" charset="-122"/>
                <a:ea typeface="楷体" pitchFamily="49" charset="-122"/>
              </a:rPr>
              <a:t>x</a:t>
            </a:r>
            <a:r>
              <a:rPr lang="zh-CN" altLang="en-US" sz="2400" dirty="0" smtClean="0">
                <a:latin typeface="楷体" pitchFamily="49" charset="-122"/>
                <a:ea typeface="楷体" pitchFamily="49" charset="-122"/>
              </a:rPr>
              <a:t>的一个稀疏表达。</a:t>
            </a:r>
          </a:p>
        </p:txBody>
      </p:sp>
      <p:pic>
        <p:nvPicPr>
          <p:cNvPr id="52227" name="Picture 4"/>
          <p:cNvPicPr>
            <a:picLocks noChangeAspect="1" noChangeArrowheads="1"/>
          </p:cNvPicPr>
          <p:nvPr/>
        </p:nvPicPr>
        <p:blipFill>
          <a:blip r:embed="rId2"/>
          <a:srcRect l="27525" t="34375" r="18594" b="13542"/>
          <a:stretch>
            <a:fillRect/>
          </a:stretch>
        </p:blipFill>
        <p:spPr bwMode="auto">
          <a:xfrm>
            <a:off x="1524110" y="2941702"/>
            <a:ext cx="5943600" cy="3230562"/>
          </a:xfrm>
          <a:prstGeom prst="rect">
            <a:avLst/>
          </a:prstGeom>
          <a:noFill/>
          <a:ln w="9525">
            <a:noFill/>
            <a:miter lim="800000"/>
            <a:headEnd/>
            <a:tailEnd/>
          </a:ln>
        </p:spPr>
      </p:pic>
    </p:spTree>
    <p:extLst>
      <p:ext uri="{BB962C8B-B14F-4D97-AF65-F5344CB8AC3E}">
        <p14:creationId xmlns:p14="http://schemas.microsoft.com/office/powerpoint/2010/main" val="38267486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3250" name="Rectangle 3"/>
          <p:cNvSpPr>
            <a:spLocks noGrp="1"/>
          </p:cNvSpPr>
          <p:nvPr>
            <p:ph type="body" idx="1"/>
          </p:nvPr>
        </p:nvSpPr>
        <p:spPr>
          <a:xfrm>
            <a:off x="431800" y="990664"/>
            <a:ext cx="8229600" cy="5065712"/>
          </a:xfrm>
        </p:spPr>
        <p:txBody>
          <a:bodyPr/>
          <a:lstStyle/>
          <a:p>
            <a:r>
              <a:rPr lang="zh-CN" altLang="en-US" dirty="0" smtClean="0">
                <a:latin typeface="楷体" pitchFamily="49" charset="-122"/>
                <a:ea typeface="楷体" pitchFamily="49" charset="-122"/>
              </a:rPr>
              <a:t>稀疏自动编码器</a:t>
            </a:r>
            <a:r>
              <a:rPr lang="en-US" altLang="zh-CN" dirty="0" smtClean="0">
                <a:latin typeface="楷体" pitchFamily="49" charset="-122"/>
                <a:ea typeface="楷体" pitchFamily="49" charset="-122"/>
              </a:rPr>
              <a:t>(Sparse </a:t>
            </a:r>
            <a:r>
              <a:rPr lang="en-US" altLang="zh-CN" dirty="0" err="1" smtClean="0">
                <a:latin typeface="楷体" pitchFamily="49" charset="-122"/>
                <a:ea typeface="楷体" pitchFamily="49" charset="-122"/>
              </a:rPr>
              <a:t>AutoEncoder</a:t>
            </a:r>
            <a:r>
              <a:rPr lang="en-US" altLang="zh-CN" dirty="0" smtClean="0">
                <a:latin typeface="楷体" pitchFamily="49" charset="-122"/>
                <a:ea typeface="楷体" pitchFamily="49" charset="-122"/>
              </a:rPr>
              <a:t>)</a:t>
            </a:r>
            <a:endParaRPr lang="zh-CN" altLang="en-US" dirty="0" smtClean="0">
              <a:latin typeface="楷体" pitchFamily="49" charset="-122"/>
              <a:ea typeface="楷体" pitchFamily="49" charset="-122"/>
            </a:endParaRPr>
          </a:p>
        </p:txBody>
      </p:sp>
      <p:pic>
        <p:nvPicPr>
          <p:cNvPr id="53251" name="Picture 4"/>
          <p:cNvPicPr>
            <a:picLocks noChangeAspect="1" noChangeArrowheads="1"/>
          </p:cNvPicPr>
          <p:nvPr/>
        </p:nvPicPr>
        <p:blipFill>
          <a:blip r:embed="rId2"/>
          <a:srcRect l="28111" t="25000" r="19180" b="20833"/>
          <a:stretch>
            <a:fillRect/>
          </a:stretch>
        </p:blipFill>
        <p:spPr bwMode="auto">
          <a:xfrm>
            <a:off x="914496" y="1676446"/>
            <a:ext cx="6858000" cy="3962400"/>
          </a:xfrm>
          <a:prstGeom prst="rect">
            <a:avLst/>
          </a:prstGeom>
          <a:noFill/>
          <a:ln w="9525">
            <a:noFill/>
            <a:miter lim="800000"/>
            <a:headEnd/>
            <a:tailEnd/>
          </a:ln>
        </p:spPr>
      </p:pic>
    </p:spTree>
    <p:extLst>
      <p:ext uri="{BB962C8B-B14F-4D97-AF65-F5344CB8AC3E}">
        <p14:creationId xmlns:p14="http://schemas.microsoft.com/office/powerpoint/2010/main" val="779567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title"/>
          </p:nvPr>
        </p:nvSpPr>
        <p:spPr>
          <a:xfrm>
            <a:off x="457200" y="228594"/>
            <a:ext cx="8229600" cy="685872"/>
          </a:xfrm>
        </p:spPr>
        <p:txBody>
          <a:bodyPr/>
          <a:lstStyle/>
          <a:p>
            <a:r>
              <a:rPr lang="zh-CN" altLang="en-US" dirty="0" smtClean="0">
                <a:latin typeface="Albertus Extra Bold"/>
                <a:ea typeface="黑体" pitchFamily="49" charset="-122"/>
              </a:rPr>
              <a:t>深度学习的具体模型及方法</a:t>
            </a:r>
          </a:p>
        </p:txBody>
      </p:sp>
      <p:sp>
        <p:nvSpPr>
          <p:cNvPr id="54274" name="Rectangle 3"/>
          <p:cNvSpPr>
            <a:spLocks noGrp="1"/>
          </p:cNvSpPr>
          <p:nvPr>
            <p:ph type="body" idx="1"/>
          </p:nvPr>
        </p:nvSpPr>
        <p:spPr>
          <a:xfrm>
            <a:off x="457200" y="990664"/>
            <a:ext cx="8686800" cy="3352712"/>
          </a:xfrm>
        </p:spPr>
        <p:txBody>
          <a:bodyPr/>
          <a:lstStyle/>
          <a:p>
            <a:r>
              <a:rPr lang="zh-CN" altLang="en-US" sz="2800" dirty="0" smtClean="0">
                <a:latin typeface="楷体" pitchFamily="49" charset="-122"/>
                <a:ea typeface="楷体" pitchFamily="49" charset="-122"/>
              </a:rPr>
              <a:t>降噪自动编码器</a:t>
            </a:r>
            <a:r>
              <a:rPr lang="en-US" altLang="zh-CN" sz="2800" dirty="0" smtClean="0">
                <a:latin typeface="楷体" pitchFamily="49" charset="-122"/>
                <a:ea typeface="楷体" pitchFamily="49" charset="-122"/>
              </a:rPr>
              <a:t>(</a:t>
            </a:r>
            <a:r>
              <a:rPr lang="en-US" altLang="zh-CN" sz="2800" dirty="0" err="1" smtClean="0">
                <a:latin typeface="楷体" pitchFamily="49" charset="-122"/>
                <a:ea typeface="楷体" pitchFamily="49" charset="-122"/>
              </a:rPr>
              <a:t>Denoising</a:t>
            </a:r>
            <a:r>
              <a:rPr lang="en-US" altLang="zh-CN" sz="2800" dirty="0" smtClean="0">
                <a:latin typeface="楷体" pitchFamily="49" charset="-122"/>
                <a:ea typeface="楷体" pitchFamily="49" charset="-122"/>
              </a:rPr>
              <a:t> </a:t>
            </a:r>
            <a:r>
              <a:rPr lang="en-US" altLang="zh-CN" sz="2800" dirty="0" err="1" smtClean="0">
                <a:latin typeface="楷体" pitchFamily="49" charset="-122"/>
                <a:ea typeface="楷体" pitchFamily="49" charset="-122"/>
              </a:rPr>
              <a:t>AutoEncoders</a:t>
            </a:r>
            <a:r>
              <a:rPr lang="en-US" altLang="zh-CN" sz="2800" dirty="0" smtClean="0">
                <a:latin typeface="楷体" pitchFamily="49" charset="-122"/>
                <a:ea typeface="楷体" pitchFamily="49" charset="-122"/>
              </a:rPr>
              <a:t>)</a:t>
            </a:r>
          </a:p>
          <a:p>
            <a:endParaRPr lang="zh-CN" altLang="en-US" sz="2800" dirty="0" smtClean="0">
              <a:latin typeface="楷体" pitchFamily="49" charset="-122"/>
              <a:ea typeface="楷体" pitchFamily="49" charset="-122"/>
            </a:endParaRPr>
          </a:p>
          <a:p>
            <a:endParaRPr lang="zh-CN" altLang="en-US" sz="2800" dirty="0" smtClean="0">
              <a:latin typeface="楷体" pitchFamily="49" charset="-122"/>
              <a:ea typeface="楷体" pitchFamily="49" charset="-122"/>
            </a:endParaRPr>
          </a:p>
          <a:p>
            <a:endParaRPr lang="zh-CN" altLang="en-US" sz="2800" dirty="0" smtClean="0">
              <a:latin typeface="楷体" pitchFamily="49" charset="-122"/>
              <a:ea typeface="楷体" pitchFamily="49" charset="-122"/>
            </a:endParaRPr>
          </a:p>
          <a:p>
            <a:endParaRPr lang="zh-CN" altLang="en-US" sz="2800" dirty="0" smtClean="0">
              <a:latin typeface="楷体" pitchFamily="49" charset="-122"/>
              <a:ea typeface="楷体" pitchFamily="49" charset="-122"/>
            </a:endParaRPr>
          </a:p>
          <a:p>
            <a:endParaRPr lang="zh-CN" altLang="en-US" sz="2800" dirty="0" smtClean="0">
              <a:latin typeface="楷体" pitchFamily="49" charset="-122"/>
              <a:ea typeface="楷体" pitchFamily="49" charset="-122"/>
            </a:endParaRPr>
          </a:p>
          <a:p>
            <a:endParaRPr lang="zh-CN" altLang="en-US" sz="2400" dirty="0" smtClean="0">
              <a:latin typeface="Adobe Caslon Pro"/>
              <a:ea typeface="楷体" pitchFamily="49" charset="-122"/>
            </a:endParaRPr>
          </a:p>
          <a:p>
            <a:r>
              <a:rPr lang="zh-CN" altLang="en-US" sz="2400" dirty="0" smtClean="0">
                <a:latin typeface="Adobe Caslon Pro"/>
                <a:ea typeface="楷体" pitchFamily="49" charset="-122"/>
              </a:rPr>
              <a:t>在自动编码器的基础上，对训练数据加入噪声，自动编码器必须学习去去除这种噪声而获得真正的没有被噪声污染过的输入。因此，这就迫使编码器去学习输入信号的更加鲁棒的表达，这也是它的泛化能力比一般编码器强的原因。</a:t>
            </a:r>
          </a:p>
        </p:txBody>
      </p:sp>
      <p:pic>
        <p:nvPicPr>
          <p:cNvPr id="54276" name="Picture 6"/>
          <p:cNvPicPr>
            <a:picLocks noChangeAspect="1" noChangeArrowheads="1"/>
          </p:cNvPicPr>
          <p:nvPr/>
        </p:nvPicPr>
        <p:blipFill>
          <a:blip r:embed="rId2"/>
          <a:srcRect/>
          <a:stretch>
            <a:fillRect/>
          </a:stretch>
        </p:blipFill>
        <p:spPr bwMode="auto">
          <a:xfrm>
            <a:off x="609600" y="1981264"/>
            <a:ext cx="8153400" cy="2047875"/>
          </a:xfrm>
          <a:prstGeom prst="rect">
            <a:avLst/>
          </a:prstGeom>
          <a:noFill/>
          <a:ln w="9525">
            <a:noFill/>
            <a:miter lim="800000"/>
            <a:headEnd/>
            <a:tailEnd/>
          </a:ln>
        </p:spPr>
      </p:pic>
    </p:spTree>
    <p:extLst>
      <p:ext uri="{BB962C8B-B14F-4D97-AF65-F5344CB8AC3E}">
        <p14:creationId xmlns:p14="http://schemas.microsoft.com/office/powerpoint/2010/main" val="2541420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6322" name="Rectangle 3"/>
          <p:cNvSpPr>
            <a:spLocks noGrp="1"/>
          </p:cNvSpPr>
          <p:nvPr>
            <p:ph type="body" idx="1"/>
          </p:nvPr>
        </p:nvSpPr>
        <p:spPr>
          <a:xfrm>
            <a:off x="152516" y="838116"/>
            <a:ext cx="8915400" cy="5791200"/>
          </a:xfrm>
        </p:spPr>
        <p:txBody>
          <a:bodyPr/>
          <a:lstStyle/>
          <a:p>
            <a:pPr>
              <a:lnSpc>
                <a:spcPct val="80000"/>
              </a:lnSpc>
            </a:pPr>
            <a:r>
              <a:rPr lang="zh-CN" altLang="en-US" sz="2800" dirty="0" smtClean="0">
                <a:latin typeface="楷体" pitchFamily="49" charset="-122"/>
                <a:ea typeface="楷体" pitchFamily="49" charset="-122"/>
              </a:rPr>
              <a:t>限制波尔兹曼机（</a:t>
            </a:r>
            <a:r>
              <a:rPr lang="en-US" altLang="zh-CN" sz="2800" dirty="0" smtClean="0">
                <a:latin typeface="楷体" pitchFamily="49" charset="-122"/>
                <a:ea typeface="楷体" pitchFamily="49" charset="-122"/>
              </a:rPr>
              <a:t>Restricted Boltzmann Machine</a:t>
            </a:r>
            <a:r>
              <a:rPr lang="zh-CN" altLang="en-US" sz="2800" dirty="0" smtClean="0">
                <a:latin typeface="楷体" pitchFamily="49" charset="-122"/>
                <a:ea typeface="楷体" pitchFamily="49" charset="-122"/>
              </a:rPr>
              <a:t>）</a:t>
            </a:r>
          </a:p>
          <a:p>
            <a:pPr>
              <a:lnSpc>
                <a:spcPct val="80000"/>
              </a:lnSpc>
            </a:pPr>
            <a:endParaRPr lang="zh-CN" altLang="en-US" sz="2800" dirty="0" smtClean="0">
              <a:latin typeface="楷体" pitchFamily="49" charset="-122"/>
              <a:ea typeface="楷体" pitchFamily="49" charset="-122"/>
            </a:endParaRPr>
          </a:p>
          <a:p>
            <a:pPr>
              <a:lnSpc>
                <a:spcPct val="80000"/>
              </a:lnSpc>
            </a:pPr>
            <a:endParaRPr lang="zh-CN" altLang="en-US" sz="2000" dirty="0" smtClean="0">
              <a:latin typeface="楷体" pitchFamily="49" charset="-122"/>
              <a:ea typeface="楷体" pitchFamily="49" charset="-122"/>
            </a:endParaRPr>
          </a:p>
          <a:p>
            <a:pPr>
              <a:lnSpc>
                <a:spcPct val="80000"/>
              </a:lnSpc>
            </a:pPr>
            <a:endParaRPr lang="zh-CN" altLang="en-US" sz="2000" dirty="0" smtClean="0">
              <a:latin typeface="楷体" pitchFamily="49" charset="-122"/>
              <a:ea typeface="楷体" pitchFamily="49" charset="-122"/>
            </a:endParaRPr>
          </a:p>
          <a:p>
            <a:pPr>
              <a:lnSpc>
                <a:spcPct val="80000"/>
              </a:lnSpc>
            </a:pPr>
            <a:endParaRPr lang="zh-CN" altLang="en-US" sz="2000" dirty="0" smtClean="0">
              <a:latin typeface="楷体" pitchFamily="49" charset="-122"/>
              <a:ea typeface="楷体" pitchFamily="49" charset="-122"/>
            </a:endParaRPr>
          </a:p>
          <a:p>
            <a:pPr>
              <a:lnSpc>
                <a:spcPct val="80000"/>
              </a:lnSpc>
            </a:pPr>
            <a:endParaRPr lang="zh-CN" altLang="en-US" sz="2000" dirty="0" smtClean="0">
              <a:latin typeface="楷体" pitchFamily="49" charset="-122"/>
              <a:ea typeface="楷体" pitchFamily="49" charset="-122"/>
            </a:endParaRPr>
          </a:p>
          <a:p>
            <a:pPr>
              <a:lnSpc>
                <a:spcPct val="80000"/>
              </a:lnSpc>
            </a:pPr>
            <a:endParaRPr lang="zh-CN" altLang="en-US" sz="2000" dirty="0" smtClean="0">
              <a:latin typeface="楷体" pitchFamily="49" charset="-122"/>
              <a:ea typeface="楷体" pitchFamily="49" charset="-122"/>
            </a:endParaRPr>
          </a:p>
          <a:p>
            <a:pPr>
              <a:lnSpc>
                <a:spcPct val="80000"/>
              </a:lnSpc>
            </a:pPr>
            <a:endParaRPr lang="zh-CN" altLang="en-US" sz="2000" dirty="0" smtClean="0">
              <a:latin typeface="楷体" pitchFamily="49" charset="-122"/>
              <a:ea typeface="楷体" pitchFamily="49" charset="-122"/>
            </a:endParaRPr>
          </a:p>
          <a:p>
            <a:pPr>
              <a:lnSpc>
                <a:spcPct val="80000"/>
              </a:lnSpc>
            </a:pPr>
            <a:endParaRPr lang="zh-CN" altLang="en-US" sz="2000" dirty="0" smtClean="0">
              <a:latin typeface="楷体" pitchFamily="49" charset="-122"/>
              <a:ea typeface="楷体" pitchFamily="49" charset="-122"/>
            </a:endParaRPr>
          </a:p>
          <a:p>
            <a:pPr>
              <a:lnSpc>
                <a:spcPct val="80000"/>
              </a:lnSpc>
            </a:pPr>
            <a:endParaRPr lang="zh-CN" altLang="en-US" sz="2000" dirty="0" smtClean="0">
              <a:latin typeface="楷体" pitchFamily="49" charset="-122"/>
              <a:ea typeface="楷体" pitchFamily="49" charset="-122"/>
            </a:endParaRPr>
          </a:p>
          <a:p>
            <a:pPr>
              <a:lnSpc>
                <a:spcPct val="80000"/>
              </a:lnSpc>
            </a:pPr>
            <a:endParaRPr lang="zh-CN" altLang="en-US" sz="2000" dirty="0" smtClean="0">
              <a:latin typeface="楷体" pitchFamily="49" charset="-122"/>
              <a:ea typeface="楷体" pitchFamily="49" charset="-122"/>
            </a:endParaRPr>
          </a:p>
          <a:p>
            <a:pPr>
              <a:lnSpc>
                <a:spcPct val="80000"/>
              </a:lnSpc>
            </a:pPr>
            <a:endParaRPr lang="zh-CN" altLang="en-US" sz="2000" dirty="0" smtClean="0">
              <a:latin typeface="楷体" pitchFamily="49" charset="-122"/>
              <a:ea typeface="楷体" pitchFamily="49" charset="-122"/>
            </a:endParaRPr>
          </a:p>
          <a:p>
            <a:pPr>
              <a:lnSpc>
                <a:spcPct val="80000"/>
              </a:lnSpc>
            </a:pPr>
            <a:endParaRPr lang="zh-CN" altLang="en-US" sz="2000" dirty="0" smtClean="0">
              <a:latin typeface="楷体" pitchFamily="49" charset="-122"/>
              <a:ea typeface="楷体" pitchFamily="49" charset="-122"/>
            </a:endParaRPr>
          </a:p>
          <a:p>
            <a:pPr>
              <a:lnSpc>
                <a:spcPct val="80000"/>
              </a:lnSpc>
            </a:pPr>
            <a:r>
              <a:rPr lang="zh-CN" altLang="en-US" sz="2400" dirty="0" smtClean="0">
                <a:solidFill>
                  <a:srgbClr val="FF0000"/>
                </a:solidFill>
                <a:latin typeface="楷体" pitchFamily="49" charset="-122"/>
                <a:ea typeface="楷体" pitchFamily="49" charset="-122"/>
              </a:rPr>
              <a:t>定义：</a:t>
            </a:r>
            <a:r>
              <a:rPr lang="zh-CN" altLang="en-US" sz="2400" dirty="0" smtClean="0">
                <a:latin typeface="楷体" pitchFamily="49" charset="-122"/>
                <a:ea typeface="楷体" pitchFamily="49" charset="-122"/>
              </a:rPr>
              <a:t>假设有一个二部图，同层节点之间没有链接，一层是可视层，即输入数据层（</a:t>
            </a:r>
            <a:r>
              <a:rPr lang="en-US" altLang="zh-CN" sz="2400" dirty="0" smtClean="0">
                <a:latin typeface="楷体" pitchFamily="49" charset="-122"/>
                <a:ea typeface="楷体" pitchFamily="49" charset="-122"/>
              </a:rPr>
              <a:t>v)</a:t>
            </a:r>
            <a:r>
              <a:rPr lang="zh-CN" altLang="en-US" sz="2400" dirty="0" smtClean="0">
                <a:latin typeface="楷体" pitchFamily="49" charset="-122"/>
                <a:ea typeface="楷体" pitchFamily="49" charset="-122"/>
              </a:rPr>
              <a:t>，一层是隐藏层</a:t>
            </a:r>
            <a:r>
              <a:rPr lang="en-US" altLang="zh-CN" sz="2400" dirty="0" smtClean="0">
                <a:latin typeface="楷体" pitchFamily="49" charset="-122"/>
                <a:ea typeface="楷体" pitchFamily="49" charset="-122"/>
              </a:rPr>
              <a:t>(h)</a:t>
            </a:r>
            <a:r>
              <a:rPr lang="zh-CN" altLang="en-US" sz="2400" dirty="0" smtClean="0">
                <a:latin typeface="楷体" pitchFamily="49" charset="-122"/>
                <a:ea typeface="楷体" pitchFamily="49" charset="-122"/>
              </a:rPr>
              <a:t>，如果假设所有的节点都是随机二值（ </a:t>
            </a:r>
            <a:r>
              <a:rPr lang="en-US" altLang="zh-CN" sz="2400" dirty="0" smtClean="0">
                <a:latin typeface="楷体" pitchFamily="49" charset="-122"/>
                <a:ea typeface="楷体" pitchFamily="49" charset="-122"/>
              </a:rPr>
              <a:t>0</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值）变量节点，同时假设全概率分布</a:t>
            </a:r>
            <a:r>
              <a:rPr lang="en-US" altLang="zh-CN" sz="2400" dirty="0" smtClean="0">
                <a:latin typeface="楷体" pitchFamily="49" charset="-122"/>
                <a:ea typeface="楷体" pitchFamily="49" charset="-122"/>
              </a:rPr>
              <a:t>p(</a:t>
            </a:r>
            <a:r>
              <a:rPr lang="en-US" altLang="zh-CN" sz="2400" dirty="0" err="1" smtClean="0">
                <a:latin typeface="楷体" pitchFamily="49" charset="-122"/>
                <a:ea typeface="楷体" pitchFamily="49" charset="-122"/>
              </a:rPr>
              <a:t>v,h</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满足</a:t>
            </a:r>
            <a:r>
              <a:rPr lang="en-US" altLang="zh-CN" sz="2400" dirty="0" smtClean="0">
                <a:latin typeface="楷体" pitchFamily="49" charset="-122"/>
                <a:ea typeface="楷体" pitchFamily="49" charset="-122"/>
              </a:rPr>
              <a:t>Boltzmann </a:t>
            </a:r>
            <a:r>
              <a:rPr lang="zh-CN" altLang="en-US" sz="2400" dirty="0" smtClean="0">
                <a:latin typeface="楷体" pitchFamily="49" charset="-122"/>
                <a:ea typeface="楷体" pitchFamily="49" charset="-122"/>
              </a:rPr>
              <a:t>分布，我们称这个模型是</a:t>
            </a:r>
            <a:r>
              <a:rPr lang="en-US" altLang="zh-CN" sz="2400" dirty="0" smtClean="0">
                <a:latin typeface="楷体" pitchFamily="49" charset="-122"/>
                <a:ea typeface="楷体" pitchFamily="49" charset="-122"/>
              </a:rPr>
              <a:t>Restricted </a:t>
            </a:r>
            <a:r>
              <a:rPr lang="en-US" altLang="zh-CN" sz="2400" dirty="0" err="1" smtClean="0">
                <a:latin typeface="楷体" pitchFamily="49" charset="-122"/>
                <a:ea typeface="楷体" pitchFamily="49" charset="-122"/>
              </a:rPr>
              <a:t>BoltzmannMachine</a:t>
            </a:r>
            <a:r>
              <a:rPr lang="en-US" altLang="zh-CN" sz="2400" dirty="0" smtClean="0">
                <a:latin typeface="楷体" pitchFamily="49" charset="-122"/>
                <a:ea typeface="楷体" pitchFamily="49" charset="-122"/>
              </a:rPr>
              <a:t> (RBM)</a:t>
            </a:r>
            <a:r>
              <a:rPr lang="zh-CN" altLang="en-US" sz="2400" dirty="0" smtClean="0">
                <a:latin typeface="楷体" pitchFamily="49" charset="-122"/>
                <a:ea typeface="楷体" pitchFamily="49" charset="-122"/>
              </a:rPr>
              <a:t>。</a:t>
            </a:r>
          </a:p>
        </p:txBody>
      </p:sp>
      <p:pic>
        <p:nvPicPr>
          <p:cNvPr id="56323" name="Picture 4"/>
          <p:cNvPicPr>
            <a:picLocks noChangeAspect="1" noChangeArrowheads="1"/>
          </p:cNvPicPr>
          <p:nvPr/>
        </p:nvPicPr>
        <p:blipFill>
          <a:blip r:embed="rId2"/>
          <a:srcRect l="27525" t="39583" r="39677" b="12500"/>
          <a:stretch>
            <a:fillRect/>
          </a:stretch>
        </p:blipFill>
        <p:spPr bwMode="auto">
          <a:xfrm>
            <a:off x="2057466" y="1295456"/>
            <a:ext cx="4267200" cy="3505200"/>
          </a:xfrm>
          <a:prstGeom prst="rect">
            <a:avLst/>
          </a:prstGeom>
          <a:noFill/>
          <a:ln w="9525">
            <a:noFill/>
            <a:miter lim="800000"/>
            <a:headEnd/>
            <a:tailEnd/>
          </a:ln>
        </p:spPr>
      </p:pic>
    </p:spTree>
    <p:extLst>
      <p:ext uri="{BB962C8B-B14F-4D97-AF65-F5344CB8AC3E}">
        <p14:creationId xmlns:p14="http://schemas.microsoft.com/office/powerpoint/2010/main" val="250228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7346" name="Rectangle 3"/>
          <p:cNvSpPr>
            <a:spLocks noGrp="1"/>
          </p:cNvSpPr>
          <p:nvPr>
            <p:ph type="body" idx="1"/>
          </p:nvPr>
        </p:nvSpPr>
        <p:spPr>
          <a:xfrm>
            <a:off x="304912" y="914467"/>
            <a:ext cx="8915400" cy="3276514"/>
          </a:xfrm>
        </p:spPr>
        <p:txBody>
          <a:bodyPr/>
          <a:lstStyle/>
          <a:p>
            <a:r>
              <a:rPr lang="zh-CN" altLang="en-US" sz="2800" dirty="0" smtClean="0">
                <a:latin typeface="楷体" pitchFamily="49" charset="-122"/>
                <a:ea typeface="楷体" pitchFamily="49" charset="-122"/>
              </a:rPr>
              <a:t>限制波尔兹曼机（</a:t>
            </a:r>
            <a:r>
              <a:rPr lang="en-US" altLang="zh-CN" sz="2800" dirty="0" smtClean="0">
                <a:latin typeface="楷体" pitchFamily="49" charset="-122"/>
                <a:ea typeface="楷体" pitchFamily="49" charset="-122"/>
              </a:rPr>
              <a:t>Restricted Boltzmann Machine</a:t>
            </a:r>
            <a:r>
              <a:rPr lang="zh-CN" altLang="en-US" sz="2800" dirty="0" smtClean="0">
                <a:latin typeface="楷体" pitchFamily="49" charset="-122"/>
                <a:ea typeface="楷体" pitchFamily="49" charset="-122"/>
              </a:rPr>
              <a:t>）</a:t>
            </a:r>
          </a:p>
          <a:p>
            <a:endParaRPr lang="zh-CN" altLang="en-US" sz="2800" dirty="0" smtClean="0">
              <a:latin typeface="楷体" pitchFamily="49" charset="-122"/>
              <a:ea typeface="楷体" pitchFamily="49" charset="-122"/>
            </a:endParaRPr>
          </a:p>
          <a:p>
            <a:endParaRPr lang="zh-CN" altLang="en-US" sz="2800" dirty="0" smtClean="0">
              <a:latin typeface="楷体" pitchFamily="49" charset="-122"/>
              <a:ea typeface="楷体" pitchFamily="49" charset="-122"/>
            </a:endParaRPr>
          </a:p>
          <a:p>
            <a:endParaRPr lang="zh-CN" altLang="en-US" sz="2800" dirty="0" smtClean="0">
              <a:latin typeface="楷体" pitchFamily="49" charset="-122"/>
              <a:ea typeface="楷体" pitchFamily="49" charset="-122"/>
            </a:endParaRPr>
          </a:p>
          <a:p>
            <a:endParaRPr lang="zh-CN" altLang="en-US" sz="2800" dirty="0" smtClean="0">
              <a:latin typeface="楷体" pitchFamily="49" charset="-122"/>
              <a:ea typeface="楷体" pitchFamily="49" charset="-122"/>
            </a:endParaRPr>
          </a:p>
          <a:p>
            <a:endParaRPr lang="zh-CN" altLang="en-US" sz="2800" dirty="0" smtClean="0">
              <a:latin typeface="楷体" pitchFamily="49" charset="-122"/>
              <a:ea typeface="楷体" pitchFamily="49" charset="-122"/>
            </a:endParaRPr>
          </a:p>
          <a:p>
            <a:endParaRPr lang="zh-CN" altLang="en-US" sz="2800" dirty="0" smtClean="0">
              <a:latin typeface="楷体" pitchFamily="49" charset="-122"/>
              <a:ea typeface="楷体" pitchFamily="49" charset="-122"/>
            </a:endParaRPr>
          </a:p>
          <a:p>
            <a:r>
              <a:rPr lang="zh-CN" altLang="en-US" sz="2800" dirty="0" smtClean="0">
                <a:solidFill>
                  <a:srgbClr val="FF0000"/>
                </a:solidFill>
                <a:latin typeface="楷体" pitchFamily="49" charset="-122"/>
                <a:ea typeface="楷体" pitchFamily="49" charset="-122"/>
              </a:rPr>
              <a:t>限制波尔兹曼机（</a:t>
            </a:r>
            <a:r>
              <a:rPr lang="en-US" altLang="zh-CN" sz="2800" dirty="0" smtClean="0">
                <a:solidFill>
                  <a:srgbClr val="FF0000"/>
                </a:solidFill>
                <a:latin typeface="楷体" pitchFamily="49" charset="-122"/>
                <a:ea typeface="楷体" pitchFamily="49" charset="-122"/>
              </a:rPr>
              <a:t>RBM</a:t>
            </a:r>
            <a:r>
              <a:rPr lang="zh-CN" altLang="en-US" sz="2800" dirty="0" smtClean="0">
                <a:solidFill>
                  <a:srgbClr val="FF0000"/>
                </a:solidFill>
                <a:latin typeface="楷体" pitchFamily="49" charset="-122"/>
                <a:ea typeface="楷体" pitchFamily="49" charset="-122"/>
              </a:rPr>
              <a:t>）是一种深度学习模型。</a:t>
            </a:r>
          </a:p>
          <a:p>
            <a:endParaRPr lang="zh-CN" altLang="en-US" sz="2800" dirty="0" smtClean="0">
              <a:latin typeface="楷体" pitchFamily="49" charset="-122"/>
              <a:ea typeface="楷体" pitchFamily="49" charset="-122"/>
            </a:endParaRPr>
          </a:p>
        </p:txBody>
      </p:sp>
      <p:pic>
        <p:nvPicPr>
          <p:cNvPr id="57347" name="Picture 4"/>
          <p:cNvPicPr>
            <a:picLocks noChangeAspect="1" noChangeArrowheads="1"/>
          </p:cNvPicPr>
          <p:nvPr/>
        </p:nvPicPr>
        <p:blipFill>
          <a:blip r:embed="rId2"/>
          <a:srcRect l="29283" t="52083" r="19766" b="17708"/>
          <a:stretch>
            <a:fillRect/>
          </a:stretch>
        </p:blipFill>
        <p:spPr bwMode="auto">
          <a:xfrm>
            <a:off x="1371600" y="1600190"/>
            <a:ext cx="6629400" cy="2209800"/>
          </a:xfrm>
          <a:prstGeom prst="rect">
            <a:avLst/>
          </a:prstGeom>
          <a:noFill/>
          <a:ln w="9525">
            <a:noFill/>
            <a:miter lim="800000"/>
            <a:headEnd/>
            <a:tailEnd/>
          </a:ln>
        </p:spPr>
      </p:pic>
    </p:spTree>
    <p:extLst>
      <p:ext uri="{BB962C8B-B14F-4D97-AF65-F5344CB8AC3E}">
        <p14:creationId xmlns:p14="http://schemas.microsoft.com/office/powerpoint/2010/main" val="2197744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概 述</a:t>
            </a:r>
          </a:p>
        </p:txBody>
      </p:sp>
      <p:sp>
        <p:nvSpPr>
          <p:cNvPr id="16386" name="Content Placeholder 2"/>
          <p:cNvSpPr>
            <a:spLocks noGrp="1"/>
          </p:cNvSpPr>
          <p:nvPr>
            <p:ph idx="1"/>
          </p:nvPr>
        </p:nvSpPr>
        <p:spPr>
          <a:xfrm>
            <a:off x="457200" y="990664"/>
            <a:ext cx="8305800" cy="4525963"/>
          </a:xfrm>
        </p:spPr>
        <p:txBody>
          <a:bodyPr/>
          <a:lstStyle/>
          <a:p>
            <a:r>
              <a:rPr lang="zh-CN" altLang="en-US" dirty="0" smtClean="0">
                <a:latin typeface="Adobe Caslon Pro"/>
                <a:ea typeface="楷体" pitchFamily="49" charset="-122"/>
              </a:rPr>
              <a:t>深度学习：一种基于无监督特征学习和特征层次结构的学习方法</a:t>
            </a:r>
          </a:p>
          <a:p>
            <a:pPr lvl="1">
              <a:buFont typeface="Arial" charset="0"/>
              <a:buNone/>
            </a:pPr>
            <a:endParaRPr lang="en-US" altLang="zh-CN" dirty="0" smtClean="0">
              <a:latin typeface="Adobe Caslon Pro"/>
              <a:ea typeface="楷体" pitchFamily="49" charset="-122"/>
            </a:endParaRPr>
          </a:p>
          <a:p>
            <a:r>
              <a:rPr lang="zh-CN" altLang="en-US" dirty="0" smtClean="0">
                <a:latin typeface="Adobe Caslon Pro"/>
                <a:ea typeface="楷体" pitchFamily="49" charset="-122"/>
              </a:rPr>
              <a:t>可能的的名称：</a:t>
            </a:r>
          </a:p>
          <a:p>
            <a:pPr lvl="1"/>
            <a:r>
              <a:rPr lang="zh-CN" altLang="en-US" dirty="0" smtClean="0">
                <a:latin typeface="Adobe Caslon Pro"/>
                <a:ea typeface="楷体" pitchFamily="49" charset="-122"/>
              </a:rPr>
              <a:t>深度学习</a:t>
            </a:r>
          </a:p>
          <a:p>
            <a:pPr lvl="1"/>
            <a:r>
              <a:rPr lang="zh-CN" altLang="en-US" dirty="0" smtClean="0">
                <a:latin typeface="Adobe Caslon Pro"/>
                <a:ea typeface="楷体" pitchFamily="49" charset="-122"/>
              </a:rPr>
              <a:t>特征学习</a:t>
            </a:r>
          </a:p>
          <a:p>
            <a:pPr lvl="1"/>
            <a:r>
              <a:rPr lang="zh-CN" altLang="en-US" dirty="0" smtClean="0">
                <a:latin typeface="Adobe Caslon Pro"/>
                <a:ea typeface="楷体" pitchFamily="49" charset="-122"/>
              </a:rPr>
              <a:t>无监督特征学习</a:t>
            </a:r>
          </a:p>
          <a:p>
            <a:pPr lvl="1">
              <a:buFont typeface="Arial" charset="0"/>
              <a:buNone/>
            </a:pPr>
            <a:endParaRPr lang="en-US" altLang="zh-CN" dirty="0" smtClean="0">
              <a:latin typeface="Adobe Caslon Pro"/>
              <a:ea typeface="楷体" pitchFamily="49" charset="-122"/>
            </a:endParaRPr>
          </a:p>
        </p:txBody>
      </p:sp>
    </p:spTree>
    <p:extLst>
      <p:ext uri="{BB962C8B-B14F-4D97-AF65-F5344CB8AC3E}">
        <p14:creationId xmlns:p14="http://schemas.microsoft.com/office/powerpoint/2010/main" val="19604426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8370" name="Rectangle 3"/>
          <p:cNvSpPr>
            <a:spLocks noGrp="1"/>
          </p:cNvSpPr>
          <p:nvPr>
            <p:ph type="body" idx="1"/>
          </p:nvPr>
        </p:nvSpPr>
        <p:spPr>
          <a:xfrm>
            <a:off x="457200" y="884185"/>
            <a:ext cx="8991600" cy="4525963"/>
          </a:xfrm>
        </p:spPr>
        <p:txBody>
          <a:bodyPr/>
          <a:lstStyle/>
          <a:p>
            <a:r>
              <a:rPr lang="zh-CN" altLang="en-US" sz="2800" dirty="0" smtClean="0">
                <a:latin typeface="楷体" pitchFamily="49" charset="-122"/>
                <a:ea typeface="楷体" pitchFamily="49" charset="-122"/>
              </a:rPr>
              <a:t>限制波尔兹曼机（</a:t>
            </a:r>
            <a:r>
              <a:rPr lang="en-US" altLang="zh-CN" sz="2800" dirty="0" smtClean="0">
                <a:latin typeface="楷体" pitchFamily="49" charset="-122"/>
                <a:ea typeface="楷体" pitchFamily="49" charset="-122"/>
              </a:rPr>
              <a:t>Restricted Boltzmann Machine</a:t>
            </a:r>
            <a:r>
              <a:rPr lang="zh-CN" altLang="en-US" sz="2800" dirty="0" smtClean="0">
                <a:latin typeface="楷体" pitchFamily="49" charset="-122"/>
                <a:ea typeface="楷体" pitchFamily="49" charset="-122"/>
              </a:rPr>
              <a:t>）</a:t>
            </a:r>
          </a:p>
          <a:p>
            <a:pPr>
              <a:buFont typeface="Wingdings" pitchFamily="2" charset="2"/>
              <a:buChar char="ü"/>
            </a:pPr>
            <a:r>
              <a:rPr lang="zh-CN" altLang="en-US" sz="2800" dirty="0" smtClean="0">
                <a:latin typeface="楷体" pitchFamily="49" charset="-122"/>
                <a:ea typeface="楷体" pitchFamily="49" charset="-122"/>
              </a:rPr>
              <a:t>定义联合组态（</a:t>
            </a:r>
            <a:r>
              <a:rPr lang="en-US" altLang="zh-CN" sz="2800" dirty="0" err="1" smtClean="0">
                <a:latin typeface="楷体" pitchFamily="49" charset="-122"/>
                <a:ea typeface="楷体" pitchFamily="49" charset="-122"/>
              </a:rPr>
              <a:t>jointconfiguration</a:t>
            </a:r>
            <a:r>
              <a:rPr lang="zh-CN" altLang="en-US" sz="2800" dirty="0" smtClean="0">
                <a:latin typeface="楷体" pitchFamily="49" charset="-122"/>
                <a:ea typeface="楷体" pitchFamily="49" charset="-122"/>
              </a:rPr>
              <a:t>）能量：</a:t>
            </a:r>
          </a:p>
          <a:p>
            <a:pPr>
              <a:buFont typeface="Wingdings" pitchFamily="2" charset="2"/>
              <a:buChar char="ü"/>
            </a:pPr>
            <a:endParaRPr lang="zh-CN" altLang="en-US" sz="2800" dirty="0" smtClean="0">
              <a:latin typeface="楷体" pitchFamily="49" charset="-122"/>
              <a:ea typeface="楷体" pitchFamily="49" charset="-122"/>
            </a:endParaRPr>
          </a:p>
          <a:p>
            <a:pPr>
              <a:buFont typeface="Wingdings" pitchFamily="2" charset="2"/>
              <a:buChar char="ü"/>
            </a:pPr>
            <a:endParaRPr lang="zh-CN" altLang="en-US" sz="2800" dirty="0" smtClean="0">
              <a:latin typeface="楷体" pitchFamily="49" charset="-122"/>
              <a:ea typeface="楷体" pitchFamily="49" charset="-122"/>
            </a:endParaRPr>
          </a:p>
          <a:p>
            <a:pPr>
              <a:buFont typeface="Wingdings" pitchFamily="2" charset="2"/>
              <a:buChar char="ü"/>
            </a:pPr>
            <a:endParaRPr lang="zh-CN" altLang="en-US" sz="2800" dirty="0" smtClean="0">
              <a:latin typeface="楷体" pitchFamily="49" charset="-122"/>
              <a:ea typeface="楷体" pitchFamily="49" charset="-122"/>
            </a:endParaRPr>
          </a:p>
          <a:p>
            <a:pPr>
              <a:buFont typeface="Wingdings" pitchFamily="2" charset="2"/>
              <a:buChar char="ü"/>
            </a:pPr>
            <a:r>
              <a:rPr lang="zh-CN" altLang="en-US" sz="2800" dirty="0" smtClean="0">
                <a:latin typeface="楷体" pitchFamily="49" charset="-122"/>
                <a:ea typeface="楷体" pitchFamily="49" charset="-122"/>
              </a:rPr>
              <a:t>这样某个组态的联合概率分布可以通过</a:t>
            </a:r>
            <a:r>
              <a:rPr lang="en-US" altLang="zh-CN" sz="2800" dirty="0" smtClean="0">
                <a:latin typeface="楷体" pitchFamily="49" charset="-122"/>
                <a:ea typeface="楷体" pitchFamily="49" charset="-122"/>
              </a:rPr>
              <a:t>Boltzmann </a:t>
            </a:r>
            <a:r>
              <a:rPr lang="zh-CN" altLang="en-US" sz="2800" dirty="0" smtClean="0">
                <a:latin typeface="楷体" pitchFamily="49" charset="-122"/>
                <a:ea typeface="楷体" pitchFamily="49" charset="-122"/>
              </a:rPr>
              <a:t>分布和这个组态的能量来确定：</a:t>
            </a:r>
          </a:p>
        </p:txBody>
      </p:sp>
      <p:pic>
        <p:nvPicPr>
          <p:cNvPr id="58371" name="Picture 4"/>
          <p:cNvPicPr>
            <a:picLocks noChangeAspect="1" noChangeArrowheads="1"/>
          </p:cNvPicPr>
          <p:nvPr/>
        </p:nvPicPr>
        <p:blipFill>
          <a:blip r:embed="rId2"/>
          <a:srcRect l="29283" t="61458" r="25623" b="23959"/>
          <a:stretch>
            <a:fillRect/>
          </a:stretch>
        </p:blipFill>
        <p:spPr bwMode="auto">
          <a:xfrm>
            <a:off x="1447728" y="2209832"/>
            <a:ext cx="5867400" cy="1066800"/>
          </a:xfrm>
          <a:prstGeom prst="rect">
            <a:avLst/>
          </a:prstGeom>
          <a:noFill/>
          <a:ln w="9525">
            <a:noFill/>
            <a:miter lim="800000"/>
            <a:headEnd/>
            <a:tailEnd/>
          </a:ln>
        </p:spPr>
      </p:pic>
      <p:pic>
        <p:nvPicPr>
          <p:cNvPr id="58372" name="Picture 5"/>
          <p:cNvPicPr>
            <a:picLocks noChangeAspect="1" noChangeArrowheads="1"/>
          </p:cNvPicPr>
          <p:nvPr/>
        </p:nvPicPr>
        <p:blipFill>
          <a:blip r:embed="rId3"/>
          <a:srcRect l="28697" t="66667" r="19180" b="15625"/>
          <a:stretch>
            <a:fillRect/>
          </a:stretch>
        </p:blipFill>
        <p:spPr bwMode="auto">
          <a:xfrm>
            <a:off x="990600" y="4724332"/>
            <a:ext cx="6781800" cy="1295400"/>
          </a:xfrm>
          <a:prstGeom prst="rect">
            <a:avLst/>
          </a:prstGeom>
          <a:noFill/>
          <a:ln w="9525">
            <a:noFill/>
            <a:miter lim="800000"/>
            <a:headEnd/>
            <a:tailEnd/>
          </a:ln>
        </p:spPr>
      </p:pic>
    </p:spTree>
    <p:extLst>
      <p:ext uri="{BB962C8B-B14F-4D97-AF65-F5344CB8AC3E}">
        <p14:creationId xmlns:p14="http://schemas.microsoft.com/office/powerpoint/2010/main" val="3839308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9394" name="Rectangle 3"/>
          <p:cNvSpPr>
            <a:spLocks noGrp="1"/>
          </p:cNvSpPr>
          <p:nvPr>
            <p:ph type="body" idx="1"/>
          </p:nvPr>
        </p:nvSpPr>
        <p:spPr>
          <a:xfrm>
            <a:off x="228714" y="1066862"/>
            <a:ext cx="9144000" cy="4525963"/>
          </a:xfrm>
        </p:spPr>
        <p:txBody>
          <a:bodyPr/>
          <a:lstStyle/>
          <a:p>
            <a:r>
              <a:rPr lang="zh-CN" altLang="en-US" sz="2800" dirty="0" smtClean="0">
                <a:latin typeface="楷体" pitchFamily="49" charset="-122"/>
                <a:ea typeface="楷体" pitchFamily="49" charset="-122"/>
              </a:rPr>
              <a:t>限制波尔兹曼机（</a:t>
            </a:r>
            <a:r>
              <a:rPr lang="en-US" altLang="zh-CN" sz="2800" dirty="0" smtClean="0">
                <a:latin typeface="楷体" pitchFamily="49" charset="-122"/>
                <a:ea typeface="楷体" pitchFamily="49" charset="-122"/>
              </a:rPr>
              <a:t>Restricted Boltzmann Machine</a:t>
            </a:r>
            <a:r>
              <a:rPr lang="zh-CN" altLang="en-US" sz="2800" dirty="0" smtClean="0">
                <a:latin typeface="楷体" pitchFamily="49" charset="-122"/>
                <a:ea typeface="楷体" pitchFamily="49" charset="-122"/>
              </a:rPr>
              <a:t>）</a:t>
            </a:r>
          </a:p>
          <a:p>
            <a:pPr>
              <a:buFont typeface="Wingdings" pitchFamily="2" charset="2"/>
              <a:buChar char="ü"/>
            </a:pPr>
            <a:r>
              <a:rPr lang="zh-CN" altLang="en-US" sz="2800" dirty="0" smtClean="0">
                <a:latin typeface="楷体" pitchFamily="49" charset="-122"/>
                <a:ea typeface="楷体" pitchFamily="49" charset="-122"/>
              </a:rPr>
              <a:t>给定隐层</a:t>
            </a:r>
            <a:r>
              <a:rPr lang="en-US" altLang="zh-CN" sz="2800" dirty="0" smtClean="0">
                <a:latin typeface="楷体" pitchFamily="49" charset="-122"/>
                <a:ea typeface="楷体" pitchFamily="49" charset="-122"/>
              </a:rPr>
              <a:t>h</a:t>
            </a:r>
            <a:r>
              <a:rPr lang="zh-CN" altLang="en-US" sz="2800" dirty="0" smtClean="0">
                <a:latin typeface="楷体" pitchFamily="49" charset="-122"/>
                <a:ea typeface="楷体" pitchFamily="49" charset="-122"/>
              </a:rPr>
              <a:t>的基础上，可视层的概率确定：</a:t>
            </a:r>
          </a:p>
          <a:p>
            <a:pPr>
              <a:buFont typeface="Wingdings" pitchFamily="2" charset="2"/>
              <a:buChar char="ü"/>
            </a:pPr>
            <a:endParaRPr lang="zh-CN" altLang="en-US" sz="2800" dirty="0" smtClean="0">
              <a:latin typeface="楷体" pitchFamily="49" charset="-122"/>
              <a:ea typeface="楷体" pitchFamily="49" charset="-122"/>
            </a:endParaRPr>
          </a:p>
          <a:p>
            <a:pPr>
              <a:buFont typeface="Wingdings" pitchFamily="2" charset="2"/>
              <a:buChar char="ü"/>
            </a:pPr>
            <a:endParaRPr lang="zh-CN" altLang="en-US" sz="2800" dirty="0" smtClean="0">
              <a:latin typeface="楷体" pitchFamily="49" charset="-122"/>
              <a:ea typeface="楷体" pitchFamily="49" charset="-122"/>
            </a:endParaRPr>
          </a:p>
          <a:p>
            <a:pPr>
              <a:buFont typeface="Wingdings" pitchFamily="2" charset="2"/>
              <a:buNone/>
            </a:pPr>
            <a:r>
              <a:rPr lang="zh-CN" altLang="en-US" sz="2400" dirty="0" smtClean="0">
                <a:latin typeface="楷体" pitchFamily="49" charset="-122"/>
                <a:ea typeface="楷体" pitchFamily="49" charset="-122"/>
              </a:rPr>
              <a:t>  （可视层节点之间是条件独立的）</a:t>
            </a:r>
          </a:p>
          <a:p>
            <a:pPr>
              <a:buFont typeface="Wingdings" pitchFamily="2" charset="2"/>
              <a:buChar char="ü"/>
            </a:pPr>
            <a:r>
              <a:rPr lang="zh-CN" altLang="en-US" sz="2800" dirty="0" smtClean="0">
                <a:latin typeface="楷体" pitchFamily="49" charset="-122"/>
                <a:ea typeface="楷体" pitchFamily="49" charset="-122"/>
              </a:rPr>
              <a:t>给定可视层</a:t>
            </a:r>
            <a:r>
              <a:rPr lang="en-US" altLang="zh-CN" sz="2800" dirty="0" smtClean="0">
                <a:latin typeface="楷体" pitchFamily="49" charset="-122"/>
                <a:ea typeface="楷体" pitchFamily="49" charset="-122"/>
              </a:rPr>
              <a:t>v</a:t>
            </a:r>
            <a:r>
              <a:rPr lang="zh-CN" altLang="en-US" sz="2800" dirty="0" smtClean="0">
                <a:latin typeface="楷体" pitchFamily="49" charset="-122"/>
                <a:ea typeface="楷体" pitchFamily="49" charset="-122"/>
              </a:rPr>
              <a:t>的基础上，隐层的概率确定：</a:t>
            </a:r>
          </a:p>
        </p:txBody>
      </p:sp>
      <p:pic>
        <p:nvPicPr>
          <p:cNvPr id="59395" name="Picture 4"/>
          <p:cNvPicPr>
            <a:picLocks noChangeAspect="1" noChangeArrowheads="1"/>
          </p:cNvPicPr>
          <p:nvPr/>
        </p:nvPicPr>
        <p:blipFill>
          <a:blip r:embed="rId2"/>
          <a:srcRect l="28697" t="69792" r="19766" b="19791"/>
          <a:stretch>
            <a:fillRect/>
          </a:stretch>
        </p:blipFill>
        <p:spPr bwMode="auto">
          <a:xfrm>
            <a:off x="866775" y="2286030"/>
            <a:ext cx="8048625" cy="838200"/>
          </a:xfrm>
          <a:prstGeom prst="rect">
            <a:avLst/>
          </a:prstGeom>
          <a:noFill/>
          <a:ln w="9525">
            <a:noFill/>
            <a:miter lim="800000"/>
            <a:headEnd/>
            <a:tailEnd/>
          </a:ln>
        </p:spPr>
      </p:pic>
      <p:pic>
        <p:nvPicPr>
          <p:cNvPr id="59396" name="Picture 5"/>
          <p:cNvPicPr>
            <a:picLocks noChangeAspect="1" noChangeArrowheads="1"/>
          </p:cNvPicPr>
          <p:nvPr/>
        </p:nvPicPr>
        <p:blipFill>
          <a:blip r:embed="rId3"/>
          <a:srcRect l="28111" t="25000" r="50220" b="63541"/>
          <a:stretch>
            <a:fillRect/>
          </a:stretch>
        </p:blipFill>
        <p:spPr bwMode="auto">
          <a:xfrm>
            <a:off x="914400" y="4495772"/>
            <a:ext cx="2819400" cy="762000"/>
          </a:xfrm>
          <a:prstGeom prst="rect">
            <a:avLst/>
          </a:prstGeom>
          <a:noFill/>
          <a:ln w="9525">
            <a:noFill/>
            <a:miter lim="800000"/>
            <a:headEnd/>
            <a:tailEnd/>
          </a:ln>
        </p:spPr>
      </p:pic>
      <p:pic>
        <p:nvPicPr>
          <p:cNvPr id="59397" name="Picture 6"/>
          <p:cNvPicPr>
            <a:picLocks noChangeAspect="1" noChangeArrowheads="1"/>
          </p:cNvPicPr>
          <p:nvPr/>
        </p:nvPicPr>
        <p:blipFill>
          <a:blip r:embed="rId3"/>
          <a:srcRect l="28111" t="51042" r="32065" b="38541"/>
          <a:stretch>
            <a:fillRect/>
          </a:stretch>
        </p:blipFill>
        <p:spPr bwMode="auto">
          <a:xfrm>
            <a:off x="3700463" y="4495752"/>
            <a:ext cx="5181600" cy="762000"/>
          </a:xfrm>
          <a:prstGeom prst="rect">
            <a:avLst/>
          </a:prstGeom>
          <a:noFill/>
          <a:ln w="9525">
            <a:noFill/>
            <a:miter lim="800000"/>
            <a:headEnd/>
            <a:tailEnd/>
          </a:ln>
        </p:spPr>
      </p:pic>
    </p:spTree>
    <p:extLst>
      <p:ext uri="{BB962C8B-B14F-4D97-AF65-F5344CB8AC3E}">
        <p14:creationId xmlns:p14="http://schemas.microsoft.com/office/powerpoint/2010/main" val="1802533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a:xfrm>
            <a:off x="457200" y="228684"/>
            <a:ext cx="8229600" cy="1143000"/>
          </a:xfrm>
        </p:spPr>
        <p:txBody>
          <a:bodyPr/>
          <a:lstStyle/>
          <a:p>
            <a:r>
              <a:rPr lang="zh-CN" altLang="en-US" dirty="0" smtClean="0">
                <a:latin typeface="Albertus Extra Bold"/>
                <a:ea typeface="黑体" pitchFamily="49" charset="-122"/>
              </a:rPr>
              <a:t>深度学习的具体模型及方法</a:t>
            </a:r>
          </a:p>
        </p:txBody>
      </p:sp>
      <p:sp>
        <p:nvSpPr>
          <p:cNvPr id="60418" name="Rectangle 3"/>
          <p:cNvSpPr>
            <a:spLocks noGrp="1"/>
          </p:cNvSpPr>
          <p:nvPr>
            <p:ph type="body" idx="1"/>
          </p:nvPr>
        </p:nvSpPr>
        <p:spPr>
          <a:xfrm>
            <a:off x="457200" y="990664"/>
            <a:ext cx="9067800" cy="5486400"/>
          </a:xfrm>
        </p:spPr>
        <p:txBody>
          <a:bodyPr/>
          <a:lstStyle/>
          <a:p>
            <a:r>
              <a:rPr lang="zh-CN" altLang="en-US" sz="2800" dirty="0" smtClean="0">
                <a:latin typeface="楷体" pitchFamily="49" charset="-122"/>
                <a:ea typeface="楷体" pitchFamily="49" charset="-122"/>
              </a:rPr>
              <a:t>限制波尔兹曼机（</a:t>
            </a:r>
            <a:r>
              <a:rPr lang="en-US" altLang="zh-CN" sz="2800" dirty="0" smtClean="0">
                <a:latin typeface="楷体" pitchFamily="49" charset="-122"/>
                <a:ea typeface="楷体" pitchFamily="49" charset="-122"/>
              </a:rPr>
              <a:t>Restricted Boltzmann Machine</a:t>
            </a:r>
            <a:r>
              <a:rPr lang="zh-CN" altLang="en-US" sz="2800" dirty="0" smtClean="0">
                <a:latin typeface="楷体" pitchFamily="49" charset="-122"/>
                <a:ea typeface="楷体" pitchFamily="49" charset="-122"/>
              </a:rPr>
              <a:t>）</a:t>
            </a:r>
          </a:p>
          <a:p>
            <a:pPr>
              <a:buFont typeface="Arial" charset="0"/>
              <a:buNone/>
            </a:pPr>
            <a:r>
              <a:rPr lang="zh-CN" altLang="en-US" sz="2400" dirty="0" smtClean="0">
                <a:latin typeface="楷体" pitchFamily="49" charset="-122"/>
                <a:ea typeface="楷体" pitchFamily="49" charset="-122"/>
              </a:rPr>
              <a:t>  </a:t>
            </a:r>
            <a:r>
              <a:rPr lang="zh-CN" altLang="en-US" sz="2400" b="1" u="sng" dirty="0" smtClean="0">
                <a:latin typeface="楷体" pitchFamily="49" charset="-122"/>
                <a:ea typeface="楷体" pitchFamily="49" charset="-122"/>
              </a:rPr>
              <a:t>待求问题</a:t>
            </a:r>
            <a:r>
              <a:rPr lang="zh-CN" altLang="en-US" sz="2400" dirty="0" smtClean="0">
                <a:latin typeface="楷体" pitchFamily="49" charset="-122"/>
                <a:ea typeface="楷体" pitchFamily="49" charset="-122"/>
              </a:rPr>
              <a:t>：给定一个满足独立同分布的样本集：</a:t>
            </a:r>
            <a:r>
              <a:rPr lang="en-US" altLang="zh-CN" sz="2400" dirty="0" smtClean="0">
                <a:latin typeface="楷体" pitchFamily="49" charset="-122"/>
                <a:ea typeface="楷体" pitchFamily="49" charset="-122"/>
              </a:rPr>
              <a:t>D={</a:t>
            </a:r>
            <a:r>
              <a:rPr lang="en-US" altLang="zh-CN" sz="2400" b="1" dirty="0" smtClean="0">
                <a:latin typeface="楷体" pitchFamily="49" charset="-122"/>
                <a:ea typeface="楷体" pitchFamily="49" charset="-122"/>
              </a:rPr>
              <a:t>v</a:t>
            </a:r>
            <a:r>
              <a:rPr lang="en-US" altLang="zh-CN" sz="2400" dirty="0" smtClean="0">
                <a:latin typeface="楷体" pitchFamily="49" charset="-122"/>
                <a:ea typeface="楷体" pitchFamily="49" charset="-122"/>
              </a:rPr>
              <a:t>(1),</a:t>
            </a:r>
            <a:r>
              <a:rPr lang="en-US" altLang="zh-CN" sz="2400" b="1" dirty="0" smtClean="0">
                <a:latin typeface="楷体" pitchFamily="49" charset="-122"/>
                <a:ea typeface="楷体" pitchFamily="49" charset="-122"/>
              </a:rPr>
              <a:t> v</a:t>
            </a:r>
            <a:r>
              <a:rPr lang="en-US" altLang="zh-CN" sz="2400" dirty="0" smtClean="0">
                <a:latin typeface="楷体" pitchFamily="49" charset="-122"/>
                <a:ea typeface="楷体" pitchFamily="49" charset="-122"/>
              </a:rPr>
              <a:t>(2),…,</a:t>
            </a:r>
            <a:r>
              <a:rPr lang="en-US" altLang="zh-CN" sz="2400" b="1" dirty="0" smtClean="0">
                <a:latin typeface="楷体" pitchFamily="49" charset="-122"/>
                <a:ea typeface="楷体" pitchFamily="49" charset="-122"/>
              </a:rPr>
              <a:t> v</a:t>
            </a:r>
            <a:r>
              <a:rPr lang="en-US" altLang="zh-CN" sz="2400" dirty="0" smtClean="0">
                <a:latin typeface="楷体" pitchFamily="49" charset="-122"/>
                <a:ea typeface="楷体" pitchFamily="49" charset="-122"/>
              </a:rPr>
              <a:t>(N)}</a:t>
            </a:r>
            <a:r>
              <a:rPr lang="zh-CN" altLang="en-US" sz="2400" dirty="0" smtClean="0">
                <a:latin typeface="楷体" pitchFamily="49" charset="-122"/>
                <a:ea typeface="楷体" pitchFamily="49" charset="-122"/>
              </a:rPr>
              <a:t>，需要学习模型参数</a:t>
            </a:r>
            <a:r>
              <a:rPr lang="en-US" altLang="zh-CN" sz="2400" dirty="0" smtClean="0">
                <a:latin typeface="楷体" pitchFamily="49" charset="-122"/>
                <a:ea typeface="楷体" pitchFamily="49" charset="-122"/>
              </a:rPr>
              <a:t>θ={</a:t>
            </a:r>
            <a:r>
              <a:rPr lang="en-US" altLang="zh-CN" sz="2400" dirty="0" err="1" smtClean="0">
                <a:latin typeface="楷体" pitchFamily="49" charset="-122"/>
                <a:ea typeface="楷体" pitchFamily="49" charset="-122"/>
              </a:rPr>
              <a:t>W,a,b</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a:t>
            </a:r>
          </a:p>
          <a:p>
            <a:pPr>
              <a:buFont typeface="Arial" charset="0"/>
              <a:buNone/>
            </a:pPr>
            <a:r>
              <a:rPr lang="zh-CN" altLang="en-US" sz="2400" b="1" dirty="0" smtClean="0">
                <a:latin typeface="楷体" pitchFamily="49" charset="-122"/>
                <a:ea typeface="楷体" pitchFamily="49" charset="-122"/>
              </a:rPr>
              <a:t>  </a:t>
            </a:r>
            <a:r>
              <a:rPr lang="zh-CN" altLang="en-US" sz="2400" b="1" u="sng" dirty="0" smtClean="0">
                <a:latin typeface="楷体" pitchFamily="49" charset="-122"/>
                <a:ea typeface="楷体" pitchFamily="49" charset="-122"/>
              </a:rPr>
              <a:t>求解</a:t>
            </a:r>
            <a:r>
              <a:rPr lang="zh-CN" altLang="en-US" sz="2400" b="1" dirty="0" smtClean="0">
                <a:latin typeface="楷体" pitchFamily="49" charset="-122"/>
                <a:ea typeface="楷体" pitchFamily="49" charset="-122"/>
              </a:rPr>
              <a:t>：</a:t>
            </a:r>
          </a:p>
          <a:p>
            <a:pPr>
              <a:buFont typeface="Arial" charset="0"/>
              <a:buNone/>
            </a:pPr>
            <a:r>
              <a:rPr lang="zh-CN" altLang="en-US" dirty="0" smtClean="0">
                <a:latin typeface="Adobe Caslon Pro"/>
                <a:ea typeface="宋体" charset="-122"/>
              </a:rPr>
              <a:t>  </a:t>
            </a:r>
            <a:r>
              <a:rPr lang="zh-CN" altLang="en-US" sz="2400" dirty="0" smtClean="0">
                <a:latin typeface="楷体" pitchFamily="49" charset="-122"/>
                <a:ea typeface="楷体" pitchFamily="49" charset="-122"/>
              </a:rPr>
              <a:t>最大似然估计：</a:t>
            </a:r>
          </a:p>
          <a:p>
            <a:pPr>
              <a:buFont typeface="Arial" charset="0"/>
              <a:buNone/>
            </a:pPr>
            <a:r>
              <a:rPr lang="zh-CN" altLang="en-US" sz="2400" dirty="0" smtClean="0">
                <a:latin typeface="楷体" pitchFamily="49" charset="-122"/>
                <a:ea typeface="楷体" pitchFamily="49" charset="-122"/>
              </a:rPr>
              <a:t> 我们需要选择一个参数，让我们当前的观测样本的概率最大</a:t>
            </a:r>
          </a:p>
          <a:p>
            <a:pPr>
              <a:buFont typeface="Arial" charset="0"/>
              <a:buNone/>
            </a:pPr>
            <a:r>
              <a:rPr lang="zh-CN" altLang="en-US" sz="2400" dirty="0" smtClean="0">
                <a:latin typeface="楷体" pitchFamily="49" charset="-122"/>
                <a:ea typeface="楷体" pitchFamily="49" charset="-122"/>
              </a:rPr>
              <a:t> 对最大对数似然函数求导，即可得到</a:t>
            </a:r>
            <a:r>
              <a:rPr lang="en-US" altLang="zh-CN" sz="2400" dirty="0" smtClean="0">
                <a:latin typeface="楷体" pitchFamily="49" charset="-122"/>
                <a:ea typeface="楷体" pitchFamily="49" charset="-122"/>
              </a:rPr>
              <a:t>L</a:t>
            </a:r>
            <a:r>
              <a:rPr lang="zh-CN" altLang="en-US" sz="2400" dirty="0" smtClean="0">
                <a:latin typeface="楷体" pitchFamily="49" charset="-122"/>
                <a:ea typeface="楷体" pitchFamily="49" charset="-122"/>
              </a:rPr>
              <a:t>最大时对应的参数</a:t>
            </a:r>
            <a:r>
              <a:rPr lang="en-US" altLang="zh-CN" sz="2400" dirty="0" smtClean="0">
                <a:latin typeface="楷体" pitchFamily="49" charset="-122"/>
                <a:ea typeface="楷体" pitchFamily="49" charset="-122"/>
              </a:rPr>
              <a:t>W</a:t>
            </a:r>
            <a:r>
              <a:rPr lang="zh-CN" altLang="en-US" sz="2400" dirty="0" smtClean="0">
                <a:latin typeface="楷体" pitchFamily="49" charset="-122"/>
                <a:ea typeface="楷体" pitchFamily="49" charset="-122"/>
              </a:rPr>
              <a:t>：</a:t>
            </a:r>
          </a:p>
          <a:p>
            <a:pPr>
              <a:buFont typeface="Arial" charset="0"/>
              <a:buNone/>
            </a:pPr>
            <a:endParaRPr lang="zh-CN" altLang="en-US" sz="2400" dirty="0" smtClean="0">
              <a:latin typeface="楷体" pitchFamily="49" charset="-122"/>
              <a:ea typeface="楷体" pitchFamily="49" charset="-122"/>
            </a:endParaRPr>
          </a:p>
          <a:p>
            <a:pPr>
              <a:buFont typeface="Arial" charset="0"/>
              <a:buNone/>
            </a:pPr>
            <a:endParaRPr lang="zh-CN" altLang="en-US" sz="2400" dirty="0" smtClean="0">
              <a:latin typeface="楷体" pitchFamily="49" charset="-122"/>
              <a:ea typeface="楷体" pitchFamily="49" charset="-122"/>
            </a:endParaRPr>
          </a:p>
          <a:p>
            <a:pPr>
              <a:buFont typeface="Arial" charset="0"/>
              <a:buNone/>
            </a:pPr>
            <a:endParaRPr lang="zh-CN" altLang="en-US" sz="2400" dirty="0" smtClean="0">
              <a:latin typeface="楷体" pitchFamily="49" charset="-122"/>
              <a:ea typeface="楷体" pitchFamily="49" charset="-122"/>
            </a:endParaRPr>
          </a:p>
          <a:p>
            <a:pPr>
              <a:buFont typeface="Wingdings" pitchFamily="2" charset="2"/>
              <a:buChar char="p"/>
            </a:pPr>
            <a:r>
              <a:rPr lang="zh-CN" altLang="en-US" sz="2400" dirty="0" smtClean="0">
                <a:latin typeface="楷体" pitchFamily="49" charset="-122"/>
                <a:ea typeface="楷体" pitchFamily="49" charset="-122"/>
              </a:rPr>
              <a:t>若隐藏层层数增加，可得到</a:t>
            </a:r>
            <a:r>
              <a:rPr lang="en-US" altLang="zh-CN" sz="2400" dirty="0" smtClean="0">
                <a:solidFill>
                  <a:srgbClr val="FF0000"/>
                </a:solidFill>
                <a:latin typeface="楷体" pitchFamily="49" charset="-122"/>
                <a:ea typeface="楷体" pitchFamily="49" charset="-122"/>
              </a:rPr>
              <a:t>Deep Boltzmann Machine(DBM)</a:t>
            </a:r>
            <a:endParaRPr lang="zh-CN" altLang="en-US" sz="2400" dirty="0" smtClean="0">
              <a:solidFill>
                <a:srgbClr val="FF0000"/>
              </a:solidFill>
              <a:latin typeface="楷体" pitchFamily="49" charset="-122"/>
              <a:ea typeface="楷体" pitchFamily="49" charset="-122"/>
            </a:endParaRPr>
          </a:p>
        </p:txBody>
      </p:sp>
      <p:pic>
        <p:nvPicPr>
          <p:cNvPr id="60419" name="Picture 4"/>
          <p:cNvPicPr>
            <a:picLocks noChangeAspect="1" noChangeArrowheads="1"/>
          </p:cNvPicPr>
          <p:nvPr/>
        </p:nvPicPr>
        <p:blipFill>
          <a:blip r:embed="rId2"/>
          <a:srcRect l="29283" t="48958" r="19766" b="33334"/>
          <a:stretch>
            <a:fillRect/>
          </a:stretch>
        </p:blipFill>
        <p:spPr bwMode="auto">
          <a:xfrm>
            <a:off x="2819318" y="2743198"/>
            <a:ext cx="4876800" cy="762000"/>
          </a:xfrm>
          <a:prstGeom prst="rect">
            <a:avLst/>
          </a:prstGeom>
          <a:noFill/>
          <a:ln w="9525">
            <a:noFill/>
            <a:miter lim="800000"/>
            <a:headEnd/>
            <a:tailEnd/>
          </a:ln>
        </p:spPr>
      </p:pic>
      <p:pic>
        <p:nvPicPr>
          <p:cNvPr id="60420" name="Picture 5"/>
          <p:cNvPicPr>
            <a:picLocks noChangeAspect="1" noChangeArrowheads="1"/>
          </p:cNvPicPr>
          <p:nvPr/>
        </p:nvPicPr>
        <p:blipFill>
          <a:blip r:embed="rId3"/>
          <a:srcRect l="28697" t="55208" r="19766" b="31250"/>
          <a:stretch>
            <a:fillRect/>
          </a:stretch>
        </p:blipFill>
        <p:spPr bwMode="auto">
          <a:xfrm>
            <a:off x="1142914" y="4495772"/>
            <a:ext cx="6705600" cy="990600"/>
          </a:xfrm>
          <a:prstGeom prst="rect">
            <a:avLst/>
          </a:prstGeom>
          <a:noFill/>
          <a:ln w="9525">
            <a:noFill/>
            <a:miter lim="800000"/>
            <a:headEnd/>
            <a:tailEnd/>
          </a:ln>
        </p:spPr>
      </p:pic>
    </p:spTree>
    <p:extLst>
      <p:ext uri="{BB962C8B-B14F-4D97-AF65-F5344CB8AC3E}">
        <p14:creationId xmlns:p14="http://schemas.microsoft.com/office/powerpoint/2010/main" val="2699828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1442" name="Rectangle 3"/>
          <p:cNvSpPr>
            <a:spLocks noGrp="1"/>
          </p:cNvSpPr>
          <p:nvPr>
            <p:ph type="body" idx="1"/>
          </p:nvPr>
        </p:nvSpPr>
        <p:spPr>
          <a:xfrm>
            <a:off x="381110" y="884185"/>
            <a:ext cx="8229600" cy="4525963"/>
          </a:xfrm>
        </p:spPr>
        <p:txBody>
          <a:bodyPr/>
          <a:lstStyle/>
          <a:p>
            <a:r>
              <a:rPr lang="en-US" altLang="zh-CN" dirty="0" smtClean="0">
                <a:latin typeface="楷体" pitchFamily="49" charset="-122"/>
                <a:ea typeface="楷体" pitchFamily="49" charset="-122"/>
              </a:rPr>
              <a:t>Deep Boltzmann Machine(DBM)</a:t>
            </a:r>
            <a:endParaRPr lang="zh-CN" altLang="en-US" dirty="0" smtClean="0">
              <a:latin typeface="楷体" pitchFamily="49" charset="-122"/>
              <a:ea typeface="楷体" pitchFamily="49" charset="-122"/>
            </a:endParaRPr>
          </a:p>
        </p:txBody>
      </p:sp>
      <p:pic>
        <p:nvPicPr>
          <p:cNvPr id="61443" name="Picture 4"/>
          <p:cNvPicPr>
            <a:picLocks noChangeAspect="1" noChangeArrowheads="1"/>
          </p:cNvPicPr>
          <p:nvPr/>
        </p:nvPicPr>
        <p:blipFill>
          <a:blip r:embed="rId2"/>
          <a:srcRect/>
          <a:stretch>
            <a:fillRect/>
          </a:stretch>
        </p:blipFill>
        <p:spPr bwMode="auto">
          <a:xfrm>
            <a:off x="1314450" y="1609655"/>
            <a:ext cx="6076950" cy="4486275"/>
          </a:xfrm>
          <a:prstGeom prst="rect">
            <a:avLst/>
          </a:prstGeom>
          <a:noFill/>
          <a:ln w="9525">
            <a:noFill/>
            <a:miter lim="800000"/>
            <a:headEnd/>
            <a:tailEnd/>
          </a:ln>
        </p:spPr>
      </p:pic>
    </p:spTree>
    <p:extLst>
      <p:ext uri="{BB962C8B-B14F-4D97-AF65-F5344CB8AC3E}">
        <p14:creationId xmlns:p14="http://schemas.microsoft.com/office/powerpoint/2010/main" val="1459077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2466" name="Rectangle 3"/>
          <p:cNvSpPr>
            <a:spLocks noGrp="1"/>
          </p:cNvSpPr>
          <p:nvPr>
            <p:ph type="body" idx="1"/>
          </p:nvPr>
        </p:nvSpPr>
        <p:spPr>
          <a:xfrm>
            <a:off x="431800" y="990664"/>
            <a:ext cx="8229600" cy="5065712"/>
          </a:xfrm>
        </p:spPr>
        <p:txBody>
          <a:bodyPr/>
          <a:lstStyle/>
          <a:p>
            <a:r>
              <a:rPr lang="zh-CN" altLang="en-US" sz="2800" dirty="0" smtClean="0">
                <a:latin typeface="楷体" pitchFamily="49" charset="-122"/>
                <a:ea typeface="楷体" pitchFamily="49" charset="-122"/>
              </a:rPr>
              <a:t>深信度网络（</a:t>
            </a:r>
            <a:r>
              <a:rPr lang="en-US" altLang="zh-CN" sz="2800" dirty="0" smtClean="0">
                <a:latin typeface="楷体" pitchFamily="49" charset="-122"/>
                <a:ea typeface="楷体" pitchFamily="49" charset="-122"/>
              </a:rPr>
              <a:t>Deep Belief Networks</a:t>
            </a:r>
            <a:r>
              <a:rPr lang="zh-CN" altLang="en-US" sz="2800" dirty="0" smtClean="0">
                <a:latin typeface="楷体" pitchFamily="49" charset="-122"/>
                <a:ea typeface="楷体" pitchFamily="49" charset="-122"/>
              </a:rPr>
              <a:t>）</a:t>
            </a:r>
          </a:p>
        </p:txBody>
      </p:sp>
      <p:pic>
        <p:nvPicPr>
          <p:cNvPr id="62467" name="Picture 4"/>
          <p:cNvPicPr>
            <a:picLocks noChangeAspect="1" noChangeArrowheads="1"/>
          </p:cNvPicPr>
          <p:nvPr/>
        </p:nvPicPr>
        <p:blipFill>
          <a:blip r:embed="rId2"/>
          <a:srcRect/>
          <a:stretch>
            <a:fillRect/>
          </a:stretch>
        </p:blipFill>
        <p:spPr bwMode="auto">
          <a:xfrm>
            <a:off x="990600" y="1600248"/>
            <a:ext cx="6667500" cy="3409950"/>
          </a:xfrm>
          <a:prstGeom prst="rect">
            <a:avLst/>
          </a:prstGeom>
          <a:noFill/>
          <a:ln w="9525">
            <a:noFill/>
            <a:miter lim="800000"/>
            <a:headEnd/>
            <a:tailEnd/>
          </a:ln>
        </p:spPr>
      </p:pic>
      <p:sp>
        <p:nvSpPr>
          <p:cNvPr id="62468" name="Rectangle 5"/>
          <p:cNvSpPr>
            <a:spLocks noChangeArrowheads="1"/>
          </p:cNvSpPr>
          <p:nvPr/>
        </p:nvSpPr>
        <p:spPr bwMode="auto">
          <a:xfrm>
            <a:off x="1066892" y="5059656"/>
            <a:ext cx="6629400" cy="1569660"/>
          </a:xfrm>
          <a:prstGeom prst="rect">
            <a:avLst/>
          </a:prstGeom>
          <a:noFill/>
          <a:ln w="9525">
            <a:noFill/>
            <a:miter lim="800000"/>
            <a:headEnd/>
            <a:tailEnd/>
          </a:ln>
        </p:spPr>
        <p:txBody>
          <a:bodyPr anchor="ctr">
            <a:spAutoFit/>
          </a:bodyPr>
          <a:lstStyle/>
          <a:p>
            <a:pPr algn="l"/>
            <a:r>
              <a:rPr lang="en-US" altLang="zh-CN" dirty="0">
                <a:latin typeface="楷体" pitchFamily="49" charset="-122"/>
                <a:ea typeface="楷体" pitchFamily="49" charset="-122"/>
              </a:rPr>
              <a:t>Deep Belief Networks</a:t>
            </a:r>
            <a:r>
              <a:rPr lang="zh-CN" altLang="en-US" dirty="0">
                <a:latin typeface="楷体" pitchFamily="49" charset="-122"/>
                <a:ea typeface="楷体" pitchFamily="49" charset="-122"/>
              </a:rPr>
              <a:t>是在靠近可视层的部分使用贝叶斯信念网络（即有向图模型），而在最远离可视层的部分使用</a:t>
            </a:r>
            <a:r>
              <a:rPr lang="en-US" altLang="zh-CN" dirty="0">
                <a:latin typeface="楷体" pitchFamily="49" charset="-122"/>
                <a:ea typeface="楷体" pitchFamily="49" charset="-122"/>
              </a:rPr>
              <a:t>Restricted Boltzmann Machine</a:t>
            </a:r>
            <a:r>
              <a:rPr lang="zh-CN" altLang="en-US" dirty="0">
                <a:latin typeface="楷体" pitchFamily="49" charset="-122"/>
                <a:ea typeface="楷体" pitchFamily="49" charset="-122"/>
              </a:rPr>
              <a:t>的模型。</a:t>
            </a:r>
          </a:p>
        </p:txBody>
      </p:sp>
    </p:spTree>
    <p:extLst>
      <p:ext uri="{BB962C8B-B14F-4D97-AF65-F5344CB8AC3E}">
        <p14:creationId xmlns:p14="http://schemas.microsoft.com/office/powerpoint/2010/main" val="1953299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p:cNvSpPr>
          <p:nvPr>
            <p:ph type="title"/>
          </p:nvPr>
        </p:nvSpPr>
        <p:spPr>
          <a:xfrm>
            <a:off x="76078" y="228684"/>
            <a:ext cx="9144000" cy="688975"/>
          </a:xfrm>
        </p:spPr>
        <p:txBody>
          <a:bodyPr/>
          <a:lstStyle/>
          <a:p>
            <a:r>
              <a:rPr lang="zh-CN" altLang="en-US" dirty="0" smtClean="0">
                <a:latin typeface="Albertus Extra Bold"/>
                <a:ea typeface="黑体" pitchFamily="49" charset="-122"/>
              </a:rPr>
              <a:t>深度学习的具体模型及方法</a:t>
            </a:r>
          </a:p>
        </p:txBody>
      </p:sp>
      <p:sp>
        <p:nvSpPr>
          <p:cNvPr id="63490" name="Rectangle 3"/>
          <p:cNvSpPr>
            <a:spLocks noGrp="1"/>
          </p:cNvSpPr>
          <p:nvPr>
            <p:ph type="body" idx="1"/>
          </p:nvPr>
        </p:nvSpPr>
        <p:spPr>
          <a:xfrm>
            <a:off x="431800" y="914466"/>
            <a:ext cx="8229600" cy="5065712"/>
          </a:xfrm>
        </p:spPr>
        <p:txBody>
          <a:bodyPr/>
          <a:lstStyle/>
          <a:p>
            <a:r>
              <a:rPr lang="zh-CN" altLang="en-US" dirty="0" smtClean="0">
                <a:latin typeface="楷体" pitchFamily="49" charset="-122"/>
                <a:ea typeface="楷体" pitchFamily="49" charset="-122"/>
              </a:rPr>
              <a:t>深信度网络（</a:t>
            </a:r>
            <a:r>
              <a:rPr lang="en-US" altLang="zh-CN" dirty="0" smtClean="0">
                <a:latin typeface="楷体" pitchFamily="49" charset="-122"/>
                <a:ea typeface="楷体" pitchFamily="49" charset="-122"/>
              </a:rPr>
              <a:t>Deep Belief Networks</a:t>
            </a:r>
            <a:r>
              <a:rPr lang="zh-CN" altLang="en-US" dirty="0" smtClean="0">
                <a:latin typeface="楷体" pitchFamily="49" charset="-122"/>
                <a:ea typeface="楷体" pitchFamily="49" charset="-122"/>
              </a:rPr>
              <a:t>）</a:t>
            </a:r>
          </a:p>
        </p:txBody>
      </p:sp>
      <p:pic>
        <p:nvPicPr>
          <p:cNvPr id="63491" name="Picture 4"/>
          <p:cNvPicPr>
            <a:picLocks noChangeAspect="1" noChangeArrowheads="1"/>
          </p:cNvPicPr>
          <p:nvPr/>
        </p:nvPicPr>
        <p:blipFill>
          <a:blip r:embed="rId2"/>
          <a:srcRect/>
          <a:stretch>
            <a:fillRect/>
          </a:stretch>
        </p:blipFill>
        <p:spPr bwMode="auto">
          <a:xfrm>
            <a:off x="1143000" y="1685859"/>
            <a:ext cx="6858000" cy="4257675"/>
          </a:xfrm>
          <a:prstGeom prst="rect">
            <a:avLst/>
          </a:prstGeom>
          <a:noFill/>
          <a:ln w="9525">
            <a:noFill/>
            <a:miter lim="800000"/>
            <a:headEnd/>
            <a:tailEnd/>
          </a:ln>
        </p:spPr>
      </p:pic>
    </p:spTree>
    <p:extLst>
      <p:ext uri="{BB962C8B-B14F-4D97-AF65-F5344CB8AC3E}">
        <p14:creationId xmlns:p14="http://schemas.microsoft.com/office/powerpoint/2010/main" val="2413586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4514" name="Rectangle 3"/>
          <p:cNvSpPr>
            <a:spLocks noGrp="1"/>
          </p:cNvSpPr>
          <p:nvPr>
            <p:ph type="body" idx="1"/>
          </p:nvPr>
        </p:nvSpPr>
        <p:spPr>
          <a:xfrm>
            <a:off x="457200" y="914467"/>
            <a:ext cx="8915400" cy="1219168"/>
          </a:xfrm>
        </p:spPr>
        <p:txBody>
          <a:bodyPr/>
          <a:lstStyle/>
          <a:p>
            <a:r>
              <a:rPr lang="zh-CN" altLang="en-US" sz="2800" dirty="0" smtClean="0">
                <a:latin typeface="楷体" pitchFamily="49" charset="-122"/>
                <a:ea typeface="楷体" pitchFamily="49" charset="-122"/>
              </a:rPr>
              <a:t>卷积波尔兹曼机（</a:t>
            </a:r>
            <a:r>
              <a:rPr lang="en-US" altLang="zh-CN" sz="2800" dirty="0" smtClean="0">
                <a:latin typeface="楷体" pitchFamily="49" charset="-122"/>
                <a:ea typeface="楷体" pitchFamily="49" charset="-122"/>
              </a:rPr>
              <a:t>Convolutional RBM</a:t>
            </a:r>
            <a:r>
              <a:rPr lang="zh-CN" altLang="en-US" sz="2800" dirty="0" smtClean="0">
                <a:latin typeface="楷体" pitchFamily="49" charset="-122"/>
                <a:ea typeface="楷体" pitchFamily="49" charset="-122"/>
              </a:rPr>
              <a:t>）</a:t>
            </a:r>
          </a:p>
          <a:p>
            <a:pPr>
              <a:buFont typeface="Arial" charset="0"/>
              <a:buNone/>
            </a:pPr>
            <a:r>
              <a:rPr lang="en-US" altLang="zh-CN" dirty="0" smtClean="0">
                <a:latin typeface="楷体" pitchFamily="49" charset="-122"/>
                <a:ea typeface="楷体" pitchFamily="49" charset="-122"/>
              </a:rPr>
              <a:t>  </a:t>
            </a:r>
            <a:r>
              <a:rPr lang="en-US" altLang="zh-CN" sz="2400" dirty="0" smtClean="0">
                <a:latin typeface="楷体" pitchFamily="49" charset="-122"/>
                <a:ea typeface="楷体" pitchFamily="49" charset="-122"/>
              </a:rPr>
              <a:t>CRBM</a:t>
            </a:r>
            <a:r>
              <a:rPr lang="zh-CN" altLang="en-US" sz="2400" dirty="0" smtClean="0">
                <a:latin typeface="楷体" pitchFamily="49" charset="-122"/>
                <a:ea typeface="楷体" pitchFamily="49" charset="-122"/>
              </a:rPr>
              <a:t>是为识别二维图像信息而特殊设计的一个多层感知器。</a:t>
            </a:r>
          </a:p>
        </p:txBody>
      </p:sp>
      <p:pic>
        <p:nvPicPr>
          <p:cNvPr id="64515" name="Picture 4"/>
          <p:cNvPicPr>
            <a:picLocks noChangeAspect="1" noChangeArrowheads="1"/>
          </p:cNvPicPr>
          <p:nvPr/>
        </p:nvPicPr>
        <p:blipFill>
          <a:blip r:embed="rId2"/>
          <a:srcRect/>
          <a:stretch>
            <a:fillRect/>
          </a:stretch>
        </p:blipFill>
        <p:spPr bwMode="auto">
          <a:xfrm>
            <a:off x="400050" y="2286030"/>
            <a:ext cx="4838700" cy="3352800"/>
          </a:xfrm>
          <a:prstGeom prst="rect">
            <a:avLst/>
          </a:prstGeom>
          <a:noFill/>
          <a:ln w="9525">
            <a:noFill/>
            <a:miter lim="800000"/>
            <a:headEnd/>
            <a:tailEnd/>
          </a:ln>
        </p:spPr>
      </p:pic>
      <p:sp>
        <p:nvSpPr>
          <p:cNvPr id="64516" name="Rectangle 5"/>
          <p:cNvSpPr>
            <a:spLocks noChangeArrowheads="1"/>
          </p:cNvSpPr>
          <p:nvPr/>
        </p:nvSpPr>
        <p:spPr bwMode="auto">
          <a:xfrm>
            <a:off x="5429250" y="2057436"/>
            <a:ext cx="3657600" cy="3785652"/>
          </a:xfrm>
          <a:prstGeom prst="rect">
            <a:avLst/>
          </a:prstGeom>
          <a:noFill/>
          <a:ln w="9525">
            <a:noFill/>
            <a:miter lim="800000"/>
            <a:headEnd/>
            <a:tailEnd/>
          </a:ln>
        </p:spPr>
        <p:txBody>
          <a:bodyPr anchor="ctr">
            <a:spAutoFit/>
          </a:bodyPr>
          <a:lstStyle/>
          <a:p>
            <a:r>
              <a:rPr lang="zh-CN" altLang="en-US" sz="2000" dirty="0">
                <a:solidFill>
                  <a:srgbClr val="FF0000"/>
                </a:solidFill>
                <a:latin typeface="楷体" pitchFamily="49" charset="-122"/>
                <a:ea typeface="楷体" pitchFamily="49" charset="-122"/>
              </a:rPr>
              <a:t>概念示范</a:t>
            </a:r>
            <a:r>
              <a:rPr lang="zh-CN" altLang="en-US" sz="2000" dirty="0">
                <a:latin typeface="楷体" pitchFamily="49" charset="-122"/>
                <a:ea typeface="楷体" pitchFamily="49" charset="-122"/>
              </a:rPr>
              <a:t>：输入图像通过与</a:t>
            </a:r>
            <a:r>
              <a:rPr lang="en-US" altLang="zh-CN" sz="2000" dirty="0">
                <a:latin typeface="楷体" pitchFamily="49" charset="-122"/>
                <a:ea typeface="楷体" pitchFamily="49" charset="-122"/>
              </a:rPr>
              <a:t>m</a:t>
            </a:r>
            <a:r>
              <a:rPr lang="zh-CN" altLang="en-US" sz="2000" dirty="0">
                <a:latin typeface="楷体" pitchFamily="49" charset="-122"/>
                <a:ea typeface="楷体" pitchFamily="49" charset="-122"/>
              </a:rPr>
              <a:t>个可训练的滤波器和可加偏置进行卷积，在</a:t>
            </a:r>
            <a:r>
              <a:rPr lang="en-US" altLang="zh-CN" sz="2000" dirty="0">
                <a:latin typeface="楷体" pitchFamily="49" charset="-122"/>
                <a:ea typeface="楷体" pitchFamily="49" charset="-122"/>
              </a:rPr>
              <a:t>C1</a:t>
            </a:r>
            <a:r>
              <a:rPr lang="zh-CN" altLang="en-US" sz="2000" dirty="0">
                <a:latin typeface="楷体" pitchFamily="49" charset="-122"/>
                <a:ea typeface="楷体" pitchFamily="49" charset="-122"/>
              </a:rPr>
              <a:t>层产生</a:t>
            </a:r>
            <a:r>
              <a:rPr lang="en-US" altLang="zh-CN" sz="2000" dirty="0">
                <a:latin typeface="楷体" pitchFamily="49" charset="-122"/>
                <a:ea typeface="楷体" pitchFamily="49" charset="-122"/>
              </a:rPr>
              <a:t>m</a:t>
            </a:r>
            <a:r>
              <a:rPr lang="zh-CN" altLang="en-US" sz="2000" dirty="0">
                <a:latin typeface="楷体" pitchFamily="49" charset="-122"/>
                <a:ea typeface="楷体" pitchFamily="49" charset="-122"/>
              </a:rPr>
              <a:t>个特征映射图，然后特征映射图中每组的</a:t>
            </a:r>
            <a:r>
              <a:rPr lang="en-US" altLang="zh-CN" sz="2000" dirty="0">
                <a:latin typeface="楷体" pitchFamily="49" charset="-122"/>
                <a:ea typeface="楷体" pitchFamily="49" charset="-122"/>
              </a:rPr>
              <a:t>n</a:t>
            </a:r>
            <a:r>
              <a:rPr lang="zh-CN" altLang="en-US" sz="2000" dirty="0">
                <a:latin typeface="楷体" pitchFamily="49" charset="-122"/>
                <a:ea typeface="楷体" pitchFamily="49" charset="-122"/>
              </a:rPr>
              <a:t>个像素再进行求和，加权值，加偏置，通过一个</a:t>
            </a:r>
            <a:r>
              <a:rPr lang="en-US" altLang="zh-CN" sz="2000" dirty="0">
                <a:latin typeface="楷体" pitchFamily="49" charset="-122"/>
                <a:ea typeface="楷体" pitchFamily="49" charset="-122"/>
              </a:rPr>
              <a:t>Sigmoid</a:t>
            </a:r>
            <a:r>
              <a:rPr lang="zh-CN" altLang="en-US" sz="2000" dirty="0">
                <a:latin typeface="楷体" pitchFamily="49" charset="-122"/>
                <a:ea typeface="楷体" pitchFamily="49" charset="-122"/>
              </a:rPr>
              <a:t>函数得到</a:t>
            </a:r>
            <a:r>
              <a:rPr lang="en-US" altLang="zh-CN" sz="2000" dirty="0">
                <a:latin typeface="楷体" pitchFamily="49" charset="-122"/>
                <a:ea typeface="楷体" pitchFamily="49" charset="-122"/>
              </a:rPr>
              <a:t>m</a:t>
            </a:r>
            <a:r>
              <a:rPr lang="zh-CN" altLang="en-US" sz="2000" dirty="0">
                <a:latin typeface="楷体" pitchFamily="49" charset="-122"/>
                <a:ea typeface="楷体" pitchFamily="49" charset="-122"/>
              </a:rPr>
              <a:t>个</a:t>
            </a:r>
            <a:r>
              <a:rPr lang="en-US" altLang="zh-CN" sz="2000" dirty="0">
                <a:latin typeface="楷体" pitchFamily="49" charset="-122"/>
                <a:ea typeface="楷体" pitchFamily="49" charset="-122"/>
              </a:rPr>
              <a:t>S2</a:t>
            </a:r>
            <a:r>
              <a:rPr lang="zh-CN" altLang="en-US" sz="2000" dirty="0">
                <a:latin typeface="楷体" pitchFamily="49" charset="-122"/>
                <a:ea typeface="楷体" pitchFamily="49" charset="-122"/>
              </a:rPr>
              <a:t>层的特征映射图。这些映射图再进过滤波得到</a:t>
            </a:r>
            <a:r>
              <a:rPr lang="en-US" altLang="zh-CN" sz="2000" dirty="0">
                <a:latin typeface="楷体" pitchFamily="49" charset="-122"/>
                <a:ea typeface="楷体" pitchFamily="49" charset="-122"/>
              </a:rPr>
              <a:t>C3</a:t>
            </a:r>
            <a:r>
              <a:rPr lang="zh-CN" altLang="en-US" sz="2000" dirty="0">
                <a:latin typeface="楷体" pitchFamily="49" charset="-122"/>
                <a:ea typeface="楷体" pitchFamily="49" charset="-122"/>
              </a:rPr>
              <a:t>层。这个层级结构再和</a:t>
            </a:r>
            <a:r>
              <a:rPr lang="en-US" altLang="zh-CN" sz="2000" dirty="0">
                <a:latin typeface="楷体" pitchFamily="49" charset="-122"/>
                <a:ea typeface="楷体" pitchFamily="49" charset="-122"/>
              </a:rPr>
              <a:t>S2</a:t>
            </a:r>
            <a:r>
              <a:rPr lang="zh-CN" altLang="en-US" sz="2000" dirty="0">
                <a:latin typeface="楷体" pitchFamily="49" charset="-122"/>
                <a:ea typeface="楷体" pitchFamily="49" charset="-122"/>
              </a:rPr>
              <a:t>一样产生</a:t>
            </a:r>
            <a:r>
              <a:rPr lang="en-US" altLang="zh-CN" sz="2000" dirty="0">
                <a:latin typeface="楷体" pitchFamily="49" charset="-122"/>
                <a:ea typeface="楷体" pitchFamily="49" charset="-122"/>
              </a:rPr>
              <a:t>S4</a:t>
            </a:r>
            <a:r>
              <a:rPr lang="zh-CN" altLang="en-US" sz="2000" dirty="0">
                <a:latin typeface="楷体" pitchFamily="49" charset="-122"/>
                <a:ea typeface="楷体" pitchFamily="49" charset="-122"/>
              </a:rPr>
              <a:t>。最终，这些像素值被光栅化，并连接成一个向量输入到传统的神经网络，得到输出。</a:t>
            </a:r>
          </a:p>
        </p:txBody>
      </p:sp>
    </p:spTree>
    <p:extLst>
      <p:ext uri="{BB962C8B-B14F-4D97-AF65-F5344CB8AC3E}">
        <p14:creationId xmlns:p14="http://schemas.microsoft.com/office/powerpoint/2010/main" val="11064719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p:cNvSpPr>
          <p:nvPr>
            <p:ph type="title"/>
          </p:nvPr>
        </p:nvSpPr>
        <p:spPr>
          <a:xfrm>
            <a:off x="457200" y="228654"/>
            <a:ext cx="8229600" cy="1143000"/>
          </a:xfrm>
        </p:spPr>
        <p:txBody>
          <a:bodyPr/>
          <a:lstStyle/>
          <a:p>
            <a:r>
              <a:rPr lang="zh-CN" altLang="en-US" dirty="0" smtClean="0">
                <a:latin typeface="Albertus Extra Bold"/>
                <a:ea typeface="黑体" pitchFamily="49" charset="-122"/>
              </a:rPr>
              <a:t>深度学习的具体模型及方法</a:t>
            </a:r>
          </a:p>
        </p:txBody>
      </p:sp>
      <p:sp>
        <p:nvSpPr>
          <p:cNvPr id="65538" name="Rectangle 3"/>
          <p:cNvSpPr>
            <a:spLocks noGrp="1"/>
          </p:cNvSpPr>
          <p:nvPr>
            <p:ph type="body" idx="1"/>
          </p:nvPr>
        </p:nvSpPr>
        <p:spPr>
          <a:xfrm>
            <a:off x="457200" y="990664"/>
            <a:ext cx="8686800" cy="4525963"/>
          </a:xfrm>
        </p:spPr>
        <p:txBody>
          <a:bodyPr/>
          <a:lstStyle/>
          <a:p>
            <a:r>
              <a:rPr lang="zh-CN" altLang="en-US" sz="2800" dirty="0" smtClean="0">
                <a:latin typeface="楷体" pitchFamily="49" charset="-122"/>
                <a:ea typeface="楷体" pitchFamily="49" charset="-122"/>
              </a:rPr>
              <a:t>卷积波尔兹曼机（</a:t>
            </a:r>
            <a:r>
              <a:rPr lang="en-US" altLang="zh-CN" sz="2800" dirty="0" smtClean="0">
                <a:latin typeface="楷体" pitchFamily="49" charset="-122"/>
                <a:ea typeface="楷体" pitchFamily="49" charset="-122"/>
              </a:rPr>
              <a:t>Convolutional RBM</a:t>
            </a:r>
            <a:r>
              <a:rPr lang="zh-CN" altLang="en-US" sz="2800" dirty="0" smtClean="0">
                <a:latin typeface="楷体" pitchFamily="49" charset="-122"/>
                <a:ea typeface="楷体" pitchFamily="49" charset="-122"/>
              </a:rPr>
              <a:t>）</a:t>
            </a:r>
            <a:endParaRPr lang="en-US" altLang="zh-CN" sz="2800" dirty="0" smtClean="0">
              <a:latin typeface="楷体" pitchFamily="49" charset="-122"/>
              <a:ea typeface="楷体" pitchFamily="49" charset="-122"/>
            </a:endParaRPr>
          </a:p>
          <a:p>
            <a:pPr>
              <a:buFont typeface="Wingdings" pitchFamily="2" charset="2"/>
              <a:buChar char="Ø"/>
            </a:pPr>
            <a:r>
              <a:rPr lang="zh-CN" altLang="en-US" sz="2400" dirty="0" smtClean="0">
                <a:latin typeface="楷体" pitchFamily="49" charset="-122"/>
                <a:ea typeface="楷体" pitchFamily="49" charset="-122"/>
              </a:rPr>
              <a:t>权值共享</a:t>
            </a:r>
          </a:p>
        </p:txBody>
      </p:sp>
      <p:pic>
        <p:nvPicPr>
          <p:cNvPr id="65539" name="Picture 4"/>
          <p:cNvPicPr>
            <a:picLocks noChangeAspect="1" noChangeArrowheads="1"/>
          </p:cNvPicPr>
          <p:nvPr/>
        </p:nvPicPr>
        <p:blipFill>
          <a:blip r:embed="rId2"/>
          <a:srcRect/>
          <a:stretch>
            <a:fillRect/>
          </a:stretch>
        </p:blipFill>
        <p:spPr bwMode="auto">
          <a:xfrm>
            <a:off x="457200" y="2057438"/>
            <a:ext cx="3581400" cy="2517775"/>
          </a:xfrm>
          <a:prstGeom prst="rect">
            <a:avLst/>
          </a:prstGeom>
          <a:noFill/>
          <a:ln w="9525">
            <a:noFill/>
            <a:miter lim="800000"/>
            <a:headEnd/>
            <a:tailEnd/>
          </a:ln>
        </p:spPr>
      </p:pic>
      <p:pic>
        <p:nvPicPr>
          <p:cNvPr id="65540" name="Picture 5"/>
          <p:cNvPicPr>
            <a:picLocks noChangeAspect="1" noChangeArrowheads="1"/>
          </p:cNvPicPr>
          <p:nvPr/>
        </p:nvPicPr>
        <p:blipFill>
          <a:blip r:embed="rId3"/>
          <a:srcRect/>
          <a:stretch>
            <a:fillRect/>
          </a:stretch>
        </p:blipFill>
        <p:spPr bwMode="auto">
          <a:xfrm>
            <a:off x="5334000" y="1981238"/>
            <a:ext cx="3581400" cy="2540000"/>
          </a:xfrm>
          <a:prstGeom prst="rect">
            <a:avLst/>
          </a:prstGeom>
          <a:noFill/>
          <a:ln w="9525">
            <a:noFill/>
            <a:miter lim="800000"/>
            <a:headEnd/>
            <a:tailEnd/>
          </a:ln>
        </p:spPr>
      </p:pic>
      <p:sp>
        <p:nvSpPr>
          <p:cNvPr id="65541" name="AutoShape 6"/>
          <p:cNvSpPr>
            <a:spLocks noChangeArrowheads="1"/>
          </p:cNvSpPr>
          <p:nvPr/>
        </p:nvSpPr>
        <p:spPr bwMode="auto">
          <a:xfrm>
            <a:off x="4519613" y="3044863"/>
            <a:ext cx="457200" cy="381000"/>
          </a:xfrm>
          <a:prstGeom prst="notchedRightArrow">
            <a:avLst>
              <a:gd name="adj1" fmla="val 50000"/>
              <a:gd name="adj2" fmla="val 30000"/>
            </a:avLst>
          </a:prstGeom>
          <a:solidFill>
            <a:srgbClr val="FFFF00"/>
          </a:solidFill>
          <a:ln w="9525">
            <a:solidFill>
              <a:schemeClr val="tx1"/>
            </a:solidFill>
            <a:miter lim="800000"/>
            <a:headEnd/>
            <a:tailEnd/>
          </a:ln>
        </p:spPr>
        <p:txBody>
          <a:bodyPr wrap="none" anchor="ctr"/>
          <a:lstStyle/>
          <a:p>
            <a:endParaRPr lang="zh-CN" altLang="en-US"/>
          </a:p>
        </p:txBody>
      </p:sp>
      <p:sp>
        <p:nvSpPr>
          <p:cNvPr id="65542" name="Rectangle 7"/>
          <p:cNvSpPr>
            <a:spLocks noChangeArrowheads="1"/>
          </p:cNvSpPr>
          <p:nvPr/>
        </p:nvSpPr>
        <p:spPr bwMode="auto">
          <a:xfrm>
            <a:off x="457200" y="4784763"/>
            <a:ext cx="8229600" cy="1616075"/>
          </a:xfrm>
          <a:prstGeom prst="rect">
            <a:avLst/>
          </a:prstGeom>
          <a:noFill/>
          <a:ln w="9525">
            <a:noFill/>
            <a:miter lim="800000"/>
            <a:headEnd/>
            <a:tailEnd/>
          </a:ln>
        </p:spPr>
        <p:txBody>
          <a:bodyPr anchor="ctr">
            <a:spAutoFit/>
          </a:bodyPr>
          <a:lstStyle/>
          <a:p>
            <a:pPr algn="l">
              <a:buFont typeface="Wingdings" pitchFamily="2" charset="2"/>
              <a:buNone/>
            </a:pPr>
            <a:r>
              <a:rPr lang="zh-CN" altLang="en-US" sz="2000" b="1" dirty="0">
                <a:ea typeface="楷体" pitchFamily="49" charset="-122"/>
              </a:rPr>
              <a:t>减少参数的方法：</a:t>
            </a:r>
          </a:p>
          <a:p>
            <a:pPr algn="l">
              <a:buFont typeface="Wingdings" pitchFamily="2" charset="2"/>
              <a:buChar char="ü"/>
            </a:pPr>
            <a:r>
              <a:rPr lang="zh-CN" altLang="en-US" sz="2000" dirty="0">
                <a:ea typeface="楷体" pitchFamily="49" charset="-122"/>
              </a:rPr>
              <a:t>每个神经元无需对全局图像做感受，只需感受局部区域（</a:t>
            </a:r>
            <a:r>
              <a:rPr lang="en-US" altLang="zh-CN" sz="2000" dirty="0">
                <a:ea typeface="楷体" pitchFamily="49" charset="-122"/>
              </a:rPr>
              <a:t>Feature </a:t>
            </a:r>
            <a:r>
              <a:rPr lang="en-US" altLang="zh-CN" sz="2000" dirty="0" smtClean="0">
                <a:ea typeface="楷体" pitchFamily="49" charset="-122"/>
              </a:rPr>
              <a:t> Map</a:t>
            </a:r>
            <a:r>
              <a:rPr lang="zh-CN" altLang="en-US" sz="2000" dirty="0">
                <a:ea typeface="楷体" pitchFamily="49" charset="-122"/>
              </a:rPr>
              <a:t>），在高层会将这些感受不同局部的神经元综合起来获得全局信息。</a:t>
            </a:r>
          </a:p>
          <a:p>
            <a:pPr algn="l">
              <a:buFont typeface="Wingdings" pitchFamily="2" charset="2"/>
              <a:buChar char="ü"/>
            </a:pPr>
            <a:r>
              <a:rPr lang="zh-CN" altLang="en-US" sz="2000" dirty="0">
                <a:latin typeface="楷体" pitchFamily="49" charset="-122"/>
                <a:ea typeface="楷体" pitchFamily="49" charset="-122"/>
              </a:rPr>
              <a:t>每个神经元参数设为相同，即权值共享，也即每个神经元用同一个卷积核去卷积图像。</a:t>
            </a:r>
          </a:p>
        </p:txBody>
      </p:sp>
    </p:spTree>
    <p:extLst>
      <p:ext uri="{BB962C8B-B14F-4D97-AF65-F5344CB8AC3E}">
        <p14:creationId xmlns:p14="http://schemas.microsoft.com/office/powerpoint/2010/main" val="1269631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6562" name="Rectangle 3"/>
          <p:cNvSpPr>
            <a:spLocks noGrp="1"/>
          </p:cNvSpPr>
          <p:nvPr>
            <p:ph type="body" idx="1"/>
          </p:nvPr>
        </p:nvSpPr>
        <p:spPr>
          <a:xfrm>
            <a:off x="457200" y="1143060"/>
            <a:ext cx="8686800" cy="4525963"/>
          </a:xfrm>
        </p:spPr>
        <p:txBody>
          <a:bodyPr/>
          <a:lstStyle/>
          <a:p>
            <a:r>
              <a:rPr lang="zh-CN" altLang="en-US" sz="2800" dirty="0" smtClean="0">
                <a:latin typeface="楷体" pitchFamily="49" charset="-122"/>
                <a:ea typeface="楷体" pitchFamily="49" charset="-122"/>
              </a:rPr>
              <a:t>卷积波尔兹曼机（</a:t>
            </a:r>
            <a:r>
              <a:rPr lang="en-US" altLang="zh-CN" sz="2800" dirty="0" smtClean="0">
                <a:latin typeface="楷体" pitchFamily="49" charset="-122"/>
                <a:ea typeface="楷体" pitchFamily="49" charset="-122"/>
              </a:rPr>
              <a:t>Convolutional RBM</a:t>
            </a:r>
            <a:r>
              <a:rPr lang="zh-CN" altLang="en-US" sz="2800" dirty="0" smtClean="0">
                <a:latin typeface="楷体" pitchFamily="49" charset="-122"/>
                <a:ea typeface="楷体" pitchFamily="49" charset="-122"/>
              </a:rPr>
              <a:t>）</a:t>
            </a:r>
          </a:p>
          <a:p>
            <a:pPr>
              <a:buFont typeface="Wingdings" pitchFamily="2" charset="2"/>
              <a:buChar char="Ø"/>
            </a:pPr>
            <a:r>
              <a:rPr lang="zh-CN" altLang="en-US" sz="2400" dirty="0" smtClean="0">
                <a:latin typeface="楷体" pitchFamily="49" charset="-122"/>
                <a:ea typeface="楷体" pitchFamily="49" charset="-122"/>
              </a:rPr>
              <a:t>隐层神经元数量的确定</a:t>
            </a:r>
          </a:p>
        </p:txBody>
      </p:sp>
      <p:pic>
        <p:nvPicPr>
          <p:cNvPr id="66563" name="Picture 4"/>
          <p:cNvPicPr>
            <a:picLocks noChangeAspect="1" noChangeArrowheads="1"/>
          </p:cNvPicPr>
          <p:nvPr/>
        </p:nvPicPr>
        <p:blipFill>
          <a:blip r:embed="rId2"/>
          <a:srcRect/>
          <a:stretch>
            <a:fillRect/>
          </a:stretch>
        </p:blipFill>
        <p:spPr bwMode="auto">
          <a:xfrm>
            <a:off x="609600" y="2286030"/>
            <a:ext cx="4191000" cy="3179763"/>
          </a:xfrm>
          <a:prstGeom prst="rect">
            <a:avLst/>
          </a:prstGeom>
          <a:noFill/>
          <a:ln w="9525">
            <a:noFill/>
            <a:miter lim="800000"/>
            <a:headEnd/>
            <a:tailEnd/>
          </a:ln>
        </p:spPr>
      </p:pic>
      <p:sp>
        <p:nvSpPr>
          <p:cNvPr id="66564" name="Rectangle 5"/>
          <p:cNvSpPr>
            <a:spLocks noChangeArrowheads="1"/>
          </p:cNvSpPr>
          <p:nvPr/>
        </p:nvSpPr>
        <p:spPr bwMode="auto">
          <a:xfrm>
            <a:off x="4953000" y="1905040"/>
            <a:ext cx="3962400" cy="4154984"/>
          </a:xfrm>
          <a:prstGeom prst="rect">
            <a:avLst/>
          </a:prstGeom>
          <a:noFill/>
          <a:ln w="9525">
            <a:noFill/>
            <a:miter lim="800000"/>
            <a:headEnd/>
            <a:tailEnd/>
          </a:ln>
        </p:spPr>
        <p:txBody>
          <a:bodyPr anchor="ctr">
            <a:spAutoFit/>
          </a:bodyPr>
          <a:lstStyle/>
          <a:p>
            <a:pPr algn="l">
              <a:buFont typeface="Wingdings" pitchFamily="2" charset="2"/>
              <a:buChar char="p"/>
            </a:pPr>
            <a:r>
              <a:rPr lang="zh-CN" altLang="en-US" sz="2400" dirty="0">
                <a:latin typeface="楷体" pitchFamily="49" charset="-122"/>
                <a:ea typeface="楷体" pitchFamily="49" charset="-122"/>
              </a:rPr>
              <a:t>神经元数量与输入图像大小、滤波器大小和滤波器的滑动步长有关。</a:t>
            </a:r>
          </a:p>
          <a:p>
            <a:pPr algn="l">
              <a:buFont typeface="Wingdings" pitchFamily="2" charset="2"/>
              <a:buNone/>
            </a:pPr>
            <a:endParaRPr lang="zh-CN" altLang="en-US" sz="2400" dirty="0">
              <a:latin typeface="楷体" pitchFamily="49" charset="-122"/>
              <a:ea typeface="楷体" pitchFamily="49" charset="-122"/>
            </a:endParaRPr>
          </a:p>
          <a:p>
            <a:pPr algn="l"/>
            <a:r>
              <a:rPr lang="zh-CN" altLang="en-US" dirty="0">
                <a:latin typeface="楷体" pitchFamily="49" charset="-122"/>
                <a:ea typeface="楷体" pitchFamily="49" charset="-122"/>
              </a:rPr>
              <a:t>例如，输入图像是</a:t>
            </a:r>
            <a:r>
              <a:rPr lang="en-US" altLang="zh-CN" dirty="0">
                <a:latin typeface="楷体" pitchFamily="49" charset="-122"/>
                <a:ea typeface="楷体" pitchFamily="49" charset="-122"/>
              </a:rPr>
              <a:t>1000x1000</a:t>
            </a:r>
            <a:r>
              <a:rPr lang="zh-CN" altLang="en-US" dirty="0">
                <a:latin typeface="楷体" pitchFamily="49" charset="-122"/>
                <a:ea typeface="楷体" pitchFamily="49" charset="-122"/>
              </a:rPr>
              <a:t>像素，滤波器大小是</a:t>
            </a:r>
            <a:r>
              <a:rPr lang="en-US" altLang="zh-CN" dirty="0">
                <a:latin typeface="楷体" pitchFamily="49" charset="-122"/>
                <a:ea typeface="楷体" pitchFamily="49" charset="-122"/>
              </a:rPr>
              <a:t>10x10</a:t>
            </a:r>
            <a:r>
              <a:rPr lang="zh-CN" altLang="en-US" dirty="0">
                <a:latin typeface="楷体" pitchFamily="49" charset="-122"/>
                <a:ea typeface="楷体" pitchFamily="49" charset="-122"/>
              </a:rPr>
              <a:t>，假设滤波器间没有重叠，即步长为</a:t>
            </a:r>
            <a:r>
              <a:rPr lang="en-US" altLang="zh-CN" dirty="0">
                <a:latin typeface="楷体" pitchFamily="49" charset="-122"/>
                <a:ea typeface="楷体" pitchFamily="49" charset="-122"/>
              </a:rPr>
              <a:t>10</a:t>
            </a:r>
            <a:r>
              <a:rPr lang="zh-CN" altLang="en-US" dirty="0">
                <a:latin typeface="楷体" pitchFamily="49" charset="-122"/>
                <a:ea typeface="楷体" pitchFamily="49" charset="-122"/>
              </a:rPr>
              <a:t>，这样隐层的神经元个数就是</a:t>
            </a:r>
            <a:r>
              <a:rPr lang="en-US" altLang="zh-CN" dirty="0">
                <a:latin typeface="楷体" pitchFamily="49" charset="-122"/>
                <a:ea typeface="楷体" pitchFamily="49" charset="-122"/>
              </a:rPr>
              <a:t>(1000x1000 )/ (10x10)=10000</a:t>
            </a:r>
            <a:r>
              <a:rPr lang="zh-CN" altLang="en-US" dirty="0">
                <a:latin typeface="楷体" pitchFamily="49" charset="-122"/>
                <a:ea typeface="楷体" pitchFamily="49" charset="-122"/>
              </a:rPr>
              <a:t>个</a:t>
            </a:r>
          </a:p>
        </p:txBody>
      </p:sp>
    </p:spTree>
    <p:extLst>
      <p:ext uri="{BB962C8B-B14F-4D97-AF65-F5344CB8AC3E}">
        <p14:creationId xmlns:p14="http://schemas.microsoft.com/office/powerpoint/2010/main" val="1619174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7586" name="Rectangle 3"/>
          <p:cNvSpPr>
            <a:spLocks noGrp="1"/>
          </p:cNvSpPr>
          <p:nvPr>
            <p:ph type="body" idx="1"/>
          </p:nvPr>
        </p:nvSpPr>
        <p:spPr>
          <a:xfrm>
            <a:off x="457200" y="1066862"/>
            <a:ext cx="8686800" cy="4525963"/>
          </a:xfrm>
        </p:spPr>
        <p:txBody>
          <a:bodyPr/>
          <a:lstStyle/>
          <a:p>
            <a:r>
              <a:rPr lang="zh-CN" altLang="en-US" sz="2800" dirty="0" smtClean="0">
                <a:latin typeface="楷体" pitchFamily="49" charset="-122"/>
                <a:ea typeface="楷体" pitchFamily="49" charset="-122"/>
              </a:rPr>
              <a:t>卷积波尔兹曼机（</a:t>
            </a:r>
            <a:r>
              <a:rPr lang="en-US" altLang="zh-CN" sz="2800" dirty="0" smtClean="0">
                <a:latin typeface="楷体" pitchFamily="49" charset="-122"/>
                <a:ea typeface="楷体" pitchFamily="49" charset="-122"/>
              </a:rPr>
              <a:t>Convolutional RBM</a:t>
            </a:r>
            <a:r>
              <a:rPr lang="zh-CN" altLang="en-US" sz="2800" dirty="0" smtClean="0">
                <a:latin typeface="楷体" pitchFamily="49" charset="-122"/>
                <a:ea typeface="楷体" pitchFamily="49" charset="-122"/>
              </a:rPr>
              <a:t>）</a:t>
            </a:r>
          </a:p>
          <a:p>
            <a:pPr>
              <a:buFont typeface="Wingdings" pitchFamily="2" charset="2"/>
              <a:buChar char="Ø"/>
            </a:pPr>
            <a:r>
              <a:rPr lang="zh-CN" altLang="en-US" sz="2400" dirty="0" smtClean="0">
                <a:latin typeface="楷体" pitchFamily="49" charset="-122"/>
                <a:ea typeface="楷体" pitchFamily="49" charset="-122"/>
              </a:rPr>
              <a:t>多滤波器情形</a:t>
            </a:r>
          </a:p>
          <a:p>
            <a:endParaRPr lang="en-US" altLang="zh-CN" sz="2400" dirty="0" smtClean="0">
              <a:latin typeface="Adobe Caslon Pro"/>
            </a:endParaRPr>
          </a:p>
        </p:txBody>
      </p:sp>
      <p:pic>
        <p:nvPicPr>
          <p:cNvPr id="67587" name="Picture 4"/>
          <p:cNvPicPr>
            <a:picLocks noChangeAspect="1" noChangeArrowheads="1"/>
          </p:cNvPicPr>
          <p:nvPr/>
        </p:nvPicPr>
        <p:blipFill>
          <a:blip r:embed="rId2"/>
          <a:srcRect/>
          <a:stretch>
            <a:fillRect/>
          </a:stretch>
        </p:blipFill>
        <p:spPr bwMode="auto">
          <a:xfrm>
            <a:off x="457308" y="2438426"/>
            <a:ext cx="4343400" cy="3300413"/>
          </a:xfrm>
          <a:prstGeom prst="rect">
            <a:avLst/>
          </a:prstGeom>
          <a:noFill/>
          <a:ln w="9525">
            <a:noFill/>
            <a:miter lim="800000"/>
            <a:headEnd/>
            <a:tailEnd/>
          </a:ln>
        </p:spPr>
      </p:pic>
      <p:sp>
        <p:nvSpPr>
          <p:cNvPr id="67588" name="Rectangle 5"/>
          <p:cNvSpPr>
            <a:spLocks noChangeArrowheads="1"/>
          </p:cNvSpPr>
          <p:nvPr/>
        </p:nvSpPr>
        <p:spPr bwMode="auto">
          <a:xfrm>
            <a:off x="396518" y="5939057"/>
            <a:ext cx="4801314" cy="461665"/>
          </a:xfrm>
          <a:prstGeom prst="rect">
            <a:avLst/>
          </a:prstGeom>
          <a:noFill/>
          <a:ln w="9525">
            <a:noFill/>
            <a:miter lim="800000"/>
            <a:headEnd/>
            <a:tailEnd/>
          </a:ln>
        </p:spPr>
        <p:txBody>
          <a:bodyPr wrap="none" anchor="ctr">
            <a:spAutoFit/>
          </a:bodyPr>
          <a:lstStyle/>
          <a:p>
            <a:pPr algn="l"/>
            <a:r>
              <a:rPr lang="zh-CN" altLang="en-US" dirty="0">
                <a:ea typeface="楷体" pitchFamily="49" charset="-122"/>
              </a:rPr>
              <a:t>不同的颜色表示不同种类的滤波器</a:t>
            </a:r>
          </a:p>
        </p:txBody>
      </p:sp>
      <p:sp>
        <p:nvSpPr>
          <p:cNvPr id="67589" name="Text Box 6"/>
          <p:cNvSpPr txBox="1">
            <a:spLocks noChangeArrowheads="1"/>
          </p:cNvSpPr>
          <p:nvPr/>
        </p:nvSpPr>
        <p:spPr bwMode="auto">
          <a:xfrm>
            <a:off x="5105386" y="2286030"/>
            <a:ext cx="4038600" cy="3508653"/>
          </a:xfrm>
          <a:prstGeom prst="rect">
            <a:avLst/>
          </a:prstGeom>
          <a:noFill/>
          <a:ln w="9525">
            <a:noFill/>
            <a:miter lim="800000"/>
            <a:headEnd/>
            <a:tailEnd/>
          </a:ln>
        </p:spPr>
        <p:txBody>
          <a:bodyPr>
            <a:spAutoFit/>
          </a:bodyPr>
          <a:lstStyle/>
          <a:p>
            <a:pPr algn="l">
              <a:spcBef>
                <a:spcPct val="50000"/>
              </a:spcBef>
              <a:buFont typeface="Wingdings" pitchFamily="2" charset="2"/>
              <a:buChar char="p"/>
            </a:pPr>
            <a:r>
              <a:rPr lang="zh-CN" altLang="en-US" sz="2400" dirty="0">
                <a:ea typeface="楷体" pitchFamily="49" charset="-122"/>
              </a:rPr>
              <a:t>每层隐层神经元的个数按滤波器种类的数量翻倍</a:t>
            </a:r>
          </a:p>
          <a:p>
            <a:pPr algn="l">
              <a:spcBef>
                <a:spcPct val="50000"/>
              </a:spcBef>
              <a:buFont typeface="Wingdings" pitchFamily="2" charset="2"/>
              <a:buChar char="p"/>
            </a:pPr>
            <a:r>
              <a:rPr lang="zh-CN" altLang="en-US" sz="2400" dirty="0">
                <a:ea typeface="楷体" pitchFamily="49" charset="-122"/>
              </a:rPr>
              <a:t>每层隐层参数个数仅与滤波器大小、滤波器种类的多少有关</a:t>
            </a:r>
          </a:p>
          <a:p>
            <a:pPr algn="l">
              <a:spcBef>
                <a:spcPct val="50000"/>
              </a:spcBef>
              <a:buFont typeface="Wingdings" pitchFamily="2" charset="2"/>
              <a:buNone/>
            </a:pPr>
            <a:r>
              <a:rPr lang="zh-CN" altLang="en-US" sz="2000" dirty="0">
                <a:latin typeface="楷体" pitchFamily="49" charset="-122"/>
                <a:ea typeface="楷体" pitchFamily="49" charset="-122"/>
              </a:rPr>
              <a:t>例如：隐含层的每个神经元都连接</a:t>
            </a:r>
            <a:r>
              <a:rPr lang="en-US" altLang="zh-CN" sz="2000" dirty="0">
                <a:latin typeface="楷体" pitchFamily="49" charset="-122"/>
                <a:ea typeface="楷体" pitchFamily="49" charset="-122"/>
              </a:rPr>
              <a:t>10x10</a:t>
            </a:r>
            <a:r>
              <a:rPr lang="zh-CN" altLang="en-US" sz="2000" dirty="0">
                <a:latin typeface="楷体" pitchFamily="49" charset="-122"/>
                <a:ea typeface="楷体" pitchFamily="49" charset="-122"/>
              </a:rPr>
              <a:t>像素图像区域，同时有</a:t>
            </a:r>
            <a:r>
              <a:rPr lang="en-US" altLang="zh-CN" sz="2000" dirty="0">
                <a:latin typeface="楷体" pitchFamily="49" charset="-122"/>
                <a:ea typeface="楷体" pitchFamily="49" charset="-122"/>
              </a:rPr>
              <a:t>100</a:t>
            </a:r>
            <a:r>
              <a:rPr lang="zh-CN" altLang="en-US" sz="2000" dirty="0">
                <a:latin typeface="楷体" pitchFamily="49" charset="-122"/>
                <a:ea typeface="楷体" pitchFamily="49" charset="-122"/>
              </a:rPr>
              <a:t>种卷积核（滤波器）。则参数总个数为：（</a:t>
            </a:r>
            <a:r>
              <a:rPr lang="en-US" altLang="zh-CN" sz="2000" dirty="0">
                <a:latin typeface="楷体" pitchFamily="49" charset="-122"/>
                <a:ea typeface="楷体" pitchFamily="49" charset="-122"/>
              </a:rPr>
              <a:t>10x10+1</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x100=10100</a:t>
            </a:r>
            <a:r>
              <a:rPr lang="zh-CN" altLang="en-US" sz="2000" dirty="0">
                <a:latin typeface="楷体" pitchFamily="49" charset="-122"/>
                <a:ea typeface="楷体" pitchFamily="49" charset="-122"/>
              </a:rPr>
              <a:t>个</a:t>
            </a:r>
          </a:p>
        </p:txBody>
      </p:sp>
    </p:spTree>
    <p:extLst>
      <p:ext uri="{BB962C8B-B14F-4D97-AF65-F5344CB8AC3E}">
        <p14:creationId xmlns:p14="http://schemas.microsoft.com/office/powerpoint/2010/main" val="80890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228654"/>
            <a:ext cx="8229600" cy="1143000"/>
          </a:xfrm>
        </p:spPr>
        <p:txBody>
          <a:bodyPr/>
          <a:lstStyle/>
          <a:p>
            <a:pPr eaLnBrk="1" hangingPunct="1"/>
            <a:r>
              <a:rPr lang="zh-CN" altLang="en-US" dirty="0" smtClean="0">
                <a:latin typeface="Albertus Extra Bold"/>
                <a:ea typeface="黑体" pitchFamily="49" charset="-122"/>
              </a:rPr>
              <a:t>动 机</a:t>
            </a:r>
          </a:p>
        </p:txBody>
      </p:sp>
      <p:sp>
        <p:nvSpPr>
          <p:cNvPr id="17411" name="Content Placeholder 2"/>
          <p:cNvSpPr txBox="1">
            <a:spLocks/>
          </p:cNvSpPr>
          <p:nvPr/>
        </p:nvSpPr>
        <p:spPr bwMode="auto">
          <a:xfrm>
            <a:off x="-76078" y="4267200"/>
            <a:ext cx="9448800" cy="1676400"/>
          </a:xfrm>
          <a:prstGeom prst="rect">
            <a:avLst/>
          </a:prstGeom>
          <a:noFill/>
          <a:ln w="9525">
            <a:noFill/>
            <a:miter lim="800000"/>
            <a:headEnd/>
            <a:tailEnd/>
          </a:ln>
        </p:spPr>
        <p:txBody>
          <a:bodyPr/>
          <a:lstStyle/>
          <a:p>
            <a:pPr marL="342900" lvl="1" indent="-342900" algn="l" fontAlgn="ctr">
              <a:spcBef>
                <a:spcPct val="20000"/>
              </a:spcBef>
              <a:buFont typeface="Arial" charset="0"/>
              <a:buChar char="•"/>
            </a:pPr>
            <a:r>
              <a:rPr lang="zh-CN" altLang="en-US" sz="2400" b="1" dirty="0">
                <a:ea typeface="华文楷体" pitchFamily="2" charset="-122"/>
              </a:rPr>
              <a:t>良好的特征表达，对最终算法的准确性起了非常关键的作用；</a:t>
            </a:r>
          </a:p>
          <a:p>
            <a:pPr marL="342900" lvl="1" indent="-342900" algn="l" fontAlgn="ctr">
              <a:spcBef>
                <a:spcPct val="20000"/>
              </a:spcBef>
              <a:buFont typeface="Arial" charset="0"/>
              <a:buChar char="•"/>
            </a:pPr>
            <a:r>
              <a:rPr lang="zh-CN" altLang="en-US" sz="2400" b="1" dirty="0" smtClean="0">
                <a:ea typeface="华文楷体" pitchFamily="2" charset="-122"/>
              </a:rPr>
              <a:t>识别</a:t>
            </a:r>
            <a:r>
              <a:rPr lang="zh-CN" altLang="en-US" sz="2400" b="1" dirty="0">
                <a:ea typeface="华文楷体" pitchFamily="2" charset="-122"/>
              </a:rPr>
              <a:t>系统主要的计算和测试工作耗时主要集中在特征提取部分；</a:t>
            </a:r>
          </a:p>
          <a:p>
            <a:pPr marL="342900" lvl="1" indent="-342900" algn="l" fontAlgn="ctr">
              <a:spcBef>
                <a:spcPct val="20000"/>
              </a:spcBef>
              <a:buFont typeface="Arial" charset="0"/>
              <a:buChar char="•"/>
            </a:pPr>
            <a:r>
              <a:rPr lang="zh-CN" altLang="en-US" sz="2400" b="1" dirty="0">
                <a:ea typeface="华文楷体" pitchFamily="2" charset="-122"/>
              </a:rPr>
              <a:t>特征的样式目前一般都是人工设计的，靠人工提取特征。</a:t>
            </a:r>
            <a:endParaRPr lang="en-US" altLang="zh-CN" sz="2400" b="1" dirty="0">
              <a:ea typeface="华文楷体" pitchFamily="2" charset="-122"/>
            </a:endParaRPr>
          </a:p>
        </p:txBody>
      </p:sp>
      <p:grpSp>
        <p:nvGrpSpPr>
          <p:cNvPr id="17412" name="Group 1"/>
          <p:cNvGrpSpPr>
            <a:grpSpLocks/>
          </p:cNvGrpSpPr>
          <p:nvPr/>
        </p:nvGrpSpPr>
        <p:grpSpPr bwMode="auto">
          <a:xfrm>
            <a:off x="457200" y="2362188"/>
            <a:ext cx="8229600" cy="1524000"/>
            <a:chOff x="1143000" y="1295400"/>
            <a:chExt cx="6858000" cy="841617"/>
          </a:xfrm>
        </p:grpSpPr>
        <p:sp>
          <p:nvSpPr>
            <p:cNvPr id="17414" name="Rectangle 13"/>
            <p:cNvSpPr>
              <a:spLocks noChangeArrowheads="1"/>
            </p:cNvSpPr>
            <p:nvPr/>
          </p:nvSpPr>
          <p:spPr bwMode="auto">
            <a:xfrm>
              <a:off x="1143000"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chemeClr val="bg1"/>
                  </a:solidFill>
                  <a:latin typeface="Arial Narrow" pitchFamily="34" charset="0"/>
                  <a:ea typeface="MS PGothic" pitchFamily="34" charset="-128"/>
                </a:rPr>
                <a:t>Low-level sensing</a:t>
              </a:r>
            </a:p>
          </p:txBody>
        </p:sp>
        <p:sp>
          <p:nvSpPr>
            <p:cNvPr id="17415" name="Rectangle 14"/>
            <p:cNvSpPr>
              <a:spLocks noChangeArrowheads="1"/>
            </p:cNvSpPr>
            <p:nvPr/>
          </p:nvSpPr>
          <p:spPr bwMode="auto">
            <a:xfrm>
              <a:off x="2514600" y="1295400"/>
              <a:ext cx="1160585"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Pre-processing</a:t>
              </a:r>
            </a:p>
          </p:txBody>
        </p:sp>
        <p:sp>
          <p:nvSpPr>
            <p:cNvPr id="17416" name="Rectangle 15"/>
            <p:cNvSpPr>
              <a:spLocks noChangeArrowheads="1"/>
            </p:cNvSpPr>
            <p:nvPr/>
          </p:nvSpPr>
          <p:spPr bwMode="auto">
            <a:xfrm>
              <a:off x="3991708"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Feature extract.</a:t>
              </a:r>
            </a:p>
          </p:txBody>
        </p:sp>
        <p:sp>
          <p:nvSpPr>
            <p:cNvPr id="17417" name="Rectangle 18"/>
            <p:cNvSpPr>
              <a:spLocks noChangeArrowheads="1"/>
            </p:cNvSpPr>
            <p:nvPr/>
          </p:nvSpPr>
          <p:spPr bwMode="auto">
            <a:xfrm>
              <a:off x="5363308"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Feature selection</a:t>
              </a:r>
            </a:p>
          </p:txBody>
        </p:sp>
        <p:sp>
          <p:nvSpPr>
            <p:cNvPr id="17418" name="Rectangle 19"/>
            <p:cNvSpPr>
              <a:spLocks noChangeArrowheads="1"/>
            </p:cNvSpPr>
            <p:nvPr/>
          </p:nvSpPr>
          <p:spPr bwMode="auto">
            <a:xfrm>
              <a:off x="6734908" y="1295400"/>
              <a:ext cx="1266092"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Inference: prediction, recognition</a:t>
              </a:r>
            </a:p>
          </p:txBody>
        </p:sp>
        <p:sp>
          <p:nvSpPr>
            <p:cNvPr id="17419" name="Right Arrow 20"/>
            <p:cNvSpPr>
              <a:spLocks noChangeArrowheads="1"/>
            </p:cNvSpPr>
            <p:nvPr/>
          </p:nvSpPr>
          <p:spPr bwMode="auto">
            <a:xfrm>
              <a:off x="2263619" y="1615562"/>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0" name="Right Arrow 21"/>
            <p:cNvSpPr>
              <a:spLocks noChangeArrowheads="1"/>
            </p:cNvSpPr>
            <p:nvPr/>
          </p:nvSpPr>
          <p:spPr bwMode="auto">
            <a:xfrm>
              <a:off x="3750718"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1" name="Right Arrow 22"/>
            <p:cNvSpPr>
              <a:spLocks noChangeArrowheads="1"/>
            </p:cNvSpPr>
            <p:nvPr/>
          </p:nvSpPr>
          <p:spPr bwMode="auto">
            <a:xfrm>
              <a:off x="5112327" y="1610551"/>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2" name="Right Arrow 23"/>
            <p:cNvSpPr>
              <a:spLocks noChangeArrowheads="1"/>
            </p:cNvSpPr>
            <p:nvPr/>
          </p:nvSpPr>
          <p:spPr bwMode="auto">
            <a:xfrm>
              <a:off x="6483927"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grpSp>
      <p:sp>
        <p:nvSpPr>
          <p:cNvPr id="17413" name="Text Box 15"/>
          <p:cNvSpPr txBox="1">
            <a:spLocks noChangeArrowheads="1"/>
          </p:cNvSpPr>
          <p:nvPr/>
        </p:nvSpPr>
        <p:spPr bwMode="auto">
          <a:xfrm>
            <a:off x="381000" y="1371600"/>
            <a:ext cx="3429000" cy="457200"/>
          </a:xfrm>
          <a:prstGeom prst="rect">
            <a:avLst/>
          </a:prstGeom>
          <a:noFill/>
          <a:ln w="9525">
            <a:noFill/>
            <a:miter lim="800000"/>
            <a:headEnd/>
            <a:tailEnd/>
          </a:ln>
        </p:spPr>
        <p:txBody>
          <a:bodyPr>
            <a:spAutoFit/>
          </a:bodyPr>
          <a:lstStyle/>
          <a:p>
            <a:pPr>
              <a:spcBef>
                <a:spcPct val="50000"/>
              </a:spcBef>
            </a:pPr>
            <a:r>
              <a:rPr lang="zh-CN" altLang="en-US" sz="2400" b="1" dirty="0">
                <a:latin typeface="Adobe Caslon Pro"/>
                <a:ea typeface="楷体" pitchFamily="49" charset="-122"/>
              </a:rPr>
              <a:t>传统的</a:t>
            </a:r>
            <a:r>
              <a:rPr lang="zh-CN" altLang="en-US" sz="2400" b="1" dirty="0" smtClean="0">
                <a:latin typeface="Adobe Caslon Pro"/>
                <a:ea typeface="楷体" pitchFamily="49" charset="-122"/>
              </a:rPr>
              <a:t>模式识别法</a:t>
            </a:r>
            <a:r>
              <a:rPr lang="zh-CN" altLang="en-US" sz="2400" b="1" dirty="0">
                <a:latin typeface="Adobe Caslon Pro"/>
                <a:ea typeface="楷体" pitchFamily="49" charset="-122"/>
              </a:rPr>
              <a:t>：</a:t>
            </a:r>
          </a:p>
        </p:txBody>
      </p:sp>
    </p:spTree>
    <p:extLst>
      <p:ext uri="{BB962C8B-B14F-4D97-AF65-F5344CB8AC3E}">
        <p14:creationId xmlns:p14="http://schemas.microsoft.com/office/powerpoint/2010/main" val="16839770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8610" name="Rectangle 3"/>
          <p:cNvSpPr>
            <a:spLocks noGrp="1"/>
          </p:cNvSpPr>
          <p:nvPr>
            <p:ph type="body" idx="1"/>
          </p:nvPr>
        </p:nvSpPr>
        <p:spPr>
          <a:xfrm>
            <a:off x="457200" y="990664"/>
            <a:ext cx="8686800" cy="4525963"/>
          </a:xfrm>
        </p:spPr>
        <p:txBody>
          <a:bodyPr/>
          <a:lstStyle/>
          <a:p>
            <a:r>
              <a:rPr lang="zh-CN" altLang="en-US" sz="2800" dirty="0" smtClean="0">
                <a:latin typeface="楷体" pitchFamily="49" charset="-122"/>
                <a:ea typeface="楷体" pitchFamily="49" charset="-122"/>
              </a:rPr>
              <a:t>卷积波尔兹曼机（</a:t>
            </a:r>
            <a:r>
              <a:rPr lang="en-US" altLang="zh-CN" sz="2800" dirty="0" smtClean="0">
                <a:latin typeface="楷体" pitchFamily="49" charset="-122"/>
                <a:ea typeface="楷体" pitchFamily="49" charset="-122"/>
              </a:rPr>
              <a:t>Convolutional RBM</a:t>
            </a:r>
            <a:r>
              <a:rPr lang="zh-CN" altLang="en-US" sz="2800" dirty="0" smtClean="0">
                <a:latin typeface="楷体" pitchFamily="49" charset="-122"/>
                <a:ea typeface="楷体" pitchFamily="49" charset="-122"/>
              </a:rPr>
              <a:t>）</a:t>
            </a:r>
          </a:p>
        </p:txBody>
      </p:sp>
      <p:pic>
        <p:nvPicPr>
          <p:cNvPr id="68611" name="Picture 4"/>
          <p:cNvPicPr>
            <a:picLocks noChangeAspect="1" noChangeArrowheads="1"/>
          </p:cNvPicPr>
          <p:nvPr/>
        </p:nvPicPr>
        <p:blipFill>
          <a:blip r:embed="rId2"/>
          <a:srcRect/>
          <a:stretch>
            <a:fillRect/>
          </a:stretch>
        </p:blipFill>
        <p:spPr bwMode="auto">
          <a:xfrm>
            <a:off x="1219112" y="1600248"/>
            <a:ext cx="6705600" cy="1757363"/>
          </a:xfrm>
          <a:prstGeom prst="rect">
            <a:avLst/>
          </a:prstGeom>
          <a:noFill/>
          <a:ln w="9525">
            <a:noFill/>
            <a:miter lim="800000"/>
            <a:headEnd/>
            <a:tailEnd/>
          </a:ln>
        </p:spPr>
      </p:pic>
      <p:sp>
        <p:nvSpPr>
          <p:cNvPr id="68612" name="Rectangle 5"/>
          <p:cNvSpPr>
            <a:spLocks noChangeArrowheads="1"/>
          </p:cNvSpPr>
          <p:nvPr/>
        </p:nvSpPr>
        <p:spPr bwMode="auto">
          <a:xfrm>
            <a:off x="533506" y="3581396"/>
            <a:ext cx="7924800" cy="2585323"/>
          </a:xfrm>
          <a:prstGeom prst="rect">
            <a:avLst/>
          </a:prstGeom>
          <a:noFill/>
          <a:ln w="9525">
            <a:noFill/>
            <a:miter lim="800000"/>
            <a:headEnd/>
            <a:tailEnd/>
          </a:ln>
        </p:spPr>
        <p:txBody>
          <a:bodyPr lIns="0" tIns="0" rIns="0" bIns="0" anchor="ctr">
            <a:spAutoFit/>
          </a:bodyPr>
          <a:lstStyle/>
          <a:p>
            <a:pPr algn="l" fontAlgn="ctr">
              <a:buFont typeface="Wingdings" pitchFamily="2" charset="2"/>
              <a:buChar char="p"/>
            </a:pPr>
            <a:r>
              <a:rPr lang="zh-CN" altLang="en-US" sz="2400" b="1" u="sng" dirty="0">
                <a:latin typeface="楷体" pitchFamily="49" charset="-122"/>
                <a:ea typeface="楷体" pitchFamily="49" charset="-122"/>
              </a:rPr>
              <a:t>卷积过程</a:t>
            </a:r>
            <a:r>
              <a:rPr lang="zh-CN" altLang="en-US" sz="2400" b="1" dirty="0">
                <a:latin typeface="楷体" pitchFamily="49" charset="-122"/>
                <a:ea typeface="楷体" pitchFamily="49" charset="-122"/>
              </a:rPr>
              <a:t>：用一个可训练的滤波器</a:t>
            </a:r>
            <a:r>
              <a:rPr lang="en-US" altLang="zh-CN" sz="2400" b="1" dirty="0" err="1">
                <a:latin typeface="楷体" pitchFamily="49" charset="-122"/>
                <a:ea typeface="楷体" pitchFamily="49" charset="-122"/>
              </a:rPr>
              <a:t>fx</a:t>
            </a:r>
            <a:r>
              <a:rPr lang="zh-CN" altLang="en-US" sz="2400" b="1" dirty="0">
                <a:latin typeface="楷体" pitchFamily="49" charset="-122"/>
                <a:ea typeface="楷体" pitchFamily="49" charset="-122"/>
              </a:rPr>
              <a:t>去卷积一个输入的图像（第一阶段是输入的图像，后面的阶段就是</a:t>
            </a:r>
            <a:r>
              <a:rPr lang="en-US" altLang="zh-CN" sz="2400" dirty="0">
                <a:latin typeface="楷体" pitchFamily="49" charset="-122"/>
                <a:ea typeface="楷体" pitchFamily="49" charset="-122"/>
              </a:rPr>
              <a:t>Feature Map</a:t>
            </a:r>
            <a:r>
              <a:rPr lang="zh-CN" altLang="en-US" sz="2400" b="1" dirty="0">
                <a:latin typeface="楷体" pitchFamily="49" charset="-122"/>
                <a:ea typeface="楷体" pitchFamily="49" charset="-122"/>
              </a:rPr>
              <a:t>了），然后加一个偏置</a:t>
            </a:r>
            <a:r>
              <a:rPr lang="en-US" altLang="zh-CN" sz="2400" b="1" dirty="0" err="1">
                <a:latin typeface="楷体" pitchFamily="49" charset="-122"/>
                <a:ea typeface="楷体" pitchFamily="49" charset="-122"/>
              </a:rPr>
              <a:t>bx</a:t>
            </a:r>
            <a:r>
              <a:rPr lang="zh-CN" altLang="en-US" sz="2400" b="1" dirty="0">
                <a:latin typeface="楷体" pitchFamily="49" charset="-122"/>
                <a:ea typeface="楷体" pitchFamily="49" charset="-122"/>
              </a:rPr>
              <a:t>，得到卷积层</a:t>
            </a:r>
            <a:r>
              <a:rPr lang="en-US" altLang="zh-CN" sz="2400" b="1" dirty="0" err="1">
                <a:latin typeface="楷体" pitchFamily="49" charset="-122"/>
                <a:ea typeface="楷体" pitchFamily="49" charset="-122"/>
              </a:rPr>
              <a:t>Cx</a:t>
            </a:r>
            <a:r>
              <a:rPr lang="zh-CN" altLang="en-US" sz="2400" b="1" dirty="0">
                <a:latin typeface="楷体" pitchFamily="49" charset="-122"/>
                <a:ea typeface="楷体" pitchFamily="49" charset="-122"/>
              </a:rPr>
              <a:t>。</a:t>
            </a:r>
          </a:p>
          <a:p>
            <a:pPr algn="l" fontAlgn="ctr">
              <a:buFont typeface="Wingdings" pitchFamily="2" charset="2"/>
              <a:buChar char="p"/>
            </a:pPr>
            <a:r>
              <a:rPr lang="zh-CN" altLang="en-US" sz="2400" b="1" u="sng" dirty="0">
                <a:latin typeface="楷体" pitchFamily="49" charset="-122"/>
                <a:ea typeface="楷体" pitchFamily="49" charset="-122"/>
              </a:rPr>
              <a:t>子采样过程</a:t>
            </a:r>
            <a:r>
              <a:rPr lang="zh-CN" altLang="en-US" sz="2400" b="1" dirty="0">
                <a:latin typeface="楷体" pitchFamily="49" charset="-122"/>
                <a:ea typeface="楷体" pitchFamily="49" charset="-122"/>
              </a:rPr>
              <a:t>：每邻域</a:t>
            </a:r>
            <a:r>
              <a:rPr lang="en-US" altLang="zh-CN" sz="2400" b="1" dirty="0">
                <a:latin typeface="楷体" pitchFamily="49" charset="-122"/>
                <a:ea typeface="楷体" pitchFamily="49" charset="-122"/>
              </a:rPr>
              <a:t>n</a:t>
            </a:r>
            <a:r>
              <a:rPr lang="zh-CN" altLang="en-US" sz="2400" b="1" dirty="0">
                <a:latin typeface="楷体" pitchFamily="49" charset="-122"/>
                <a:ea typeface="楷体" pitchFamily="49" charset="-122"/>
              </a:rPr>
              <a:t>个像素通过池化（</a:t>
            </a:r>
            <a:r>
              <a:rPr lang="en-US" altLang="zh-CN" sz="2400" b="1" dirty="0">
                <a:latin typeface="楷体" pitchFamily="49" charset="-122"/>
                <a:ea typeface="楷体" pitchFamily="49" charset="-122"/>
              </a:rPr>
              <a:t>pooling</a:t>
            </a:r>
            <a:r>
              <a:rPr lang="zh-CN" altLang="en-US" sz="2400" b="1" dirty="0">
                <a:latin typeface="楷体" pitchFamily="49" charset="-122"/>
                <a:ea typeface="楷体" pitchFamily="49" charset="-122"/>
              </a:rPr>
              <a:t>）步骤变为一个像素，然后通过标量</a:t>
            </a:r>
            <a:r>
              <a:rPr lang="en-US" altLang="zh-CN" sz="2400" b="1" dirty="0">
                <a:latin typeface="楷体" pitchFamily="49" charset="-122"/>
                <a:ea typeface="楷体" pitchFamily="49" charset="-122"/>
              </a:rPr>
              <a:t>W</a:t>
            </a:r>
            <a:r>
              <a:rPr lang="en-US" altLang="zh-CN" sz="1600" b="1" dirty="0">
                <a:latin typeface="楷体" pitchFamily="49" charset="-122"/>
                <a:ea typeface="楷体" pitchFamily="49" charset="-122"/>
              </a:rPr>
              <a:t>x+1</a:t>
            </a:r>
            <a:r>
              <a:rPr lang="zh-CN" altLang="en-US" sz="2400" b="1" dirty="0">
                <a:latin typeface="楷体" pitchFamily="49" charset="-122"/>
                <a:ea typeface="楷体" pitchFamily="49" charset="-122"/>
              </a:rPr>
              <a:t>加权，再增加偏置</a:t>
            </a:r>
            <a:r>
              <a:rPr lang="en-US" altLang="zh-CN" sz="2400" b="1" dirty="0">
                <a:latin typeface="楷体" pitchFamily="49" charset="-122"/>
                <a:ea typeface="楷体" pitchFamily="49" charset="-122"/>
              </a:rPr>
              <a:t>b</a:t>
            </a:r>
            <a:r>
              <a:rPr lang="en-US" altLang="zh-CN" sz="1600" b="1" dirty="0"/>
              <a:t>x+1</a:t>
            </a:r>
            <a:r>
              <a:rPr lang="zh-CN" altLang="en-US" sz="2400" b="1" dirty="0">
                <a:latin typeface="楷体" pitchFamily="49" charset="-122"/>
                <a:ea typeface="楷体" pitchFamily="49" charset="-122"/>
              </a:rPr>
              <a:t>，然后通过一个</a:t>
            </a:r>
            <a:r>
              <a:rPr lang="en-US" altLang="zh-CN" sz="2400" b="1" dirty="0">
                <a:latin typeface="楷体" pitchFamily="49" charset="-122"/>
                <a:ea typeface="楷体" pitchFamily="49" charset="-122"/>
              </a:rPr>
              <a:t>sigmoid</a:t>
            </a:r>
            <a:r>
              <a:rPr lang="zh-CN" altLang="en-US" sz="2400" b="1" dirty="0">
                <a:latin typeface="楷体" pitchFamily="49" charset="-122"/>
                <a:ea typeface="楷体" pitchFamily="49" charset="-122"/>
              </a:rPr>
              <a:t>激活函数，产生一个大概缩小</a:t>
            </a:r>
            <a:r>
              <a:rPr lang="en-US" altLang="zh-CN" sz="2400" b="1" dirty="0">
                <a:latin typeface="楷体" pitchFamily="49" charset="-122"/>
                <a:ea typeface="楷体" pitchFamily="49" charset="-122"/>
              </a:rPr>
              <a:t>n</a:t>
            </a:r>
            <a:r>
              <a:rPr lang="zh-CN" altLang="en-US" sz="2400" b="1" dirty="0">
                <a:latin typeface="楷体" pitchFamily="49" charset="-122"/>
                <a:ea typeface="楷体" pitchFamily="49" charset="-122"/>
              </a:rPr>
              <a:t>倍的特征映射图</a:t>
            </a:r>
            <a:r>
              <a:rPr lang="en-US" altLang="zh-CN" sz="2400" b="1" dirty="0">
                <a:latin typeface="楷体" pitchFamily="49" charset="-122"/>
                <a:ea typeface="楷体" pitchFamily="49" charset="-122"/>
              </a:rPr>
              <a:t>S</a:t>
            </a:r>
            <a:r>
              <a:rPr lang="en-US" altLang="zh-CN" sz="1600" b="1" dirty="0">
                <a:latin typeface="楷体" pitchFamily="49" charset="-122"/>
                <a:ea typeface="楷体" pitchFamily="49" charset="-122"/>
              </a:rPr>
              <a:t>x+1</a:t>
            </a:r>
            <a:r>
              <a:rPr lang="zh-CN" altLang="en-US" sz="2400" b="1" dirty="0">
                <a:latin typeface="楷体" pitchFamily="49" charset="-122"/>
                <a:ea typeface="楷体" pitchFamily="49" charset="-122"/>
              </a:rPr>
              <a:t>。</a:t>
            </a:r>
          </a:p>
        </p:txBody>
      </p:sp>
    </p:spTree>
    <p:extLst>
      <p:ext uri="{BB962C8B-B14F-4D97-AF65-F5344CB8AC3E}">
        <p14:creationId xmlns:p14="http://schemas.microsoft.com/office/powerpoint/2010/main" val="3798131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9634" name="Rectangle 3"/>
          <p:cNvSpPr>
            <a:spLocks noGrp="1"/>
          </p:cNvSpPr>
          <p:nvPr>
            <p:ph type="body" idx="1"/>
          </p:nvPr>
        </p:nvSpPr>
        <p:spPr>
          <a:xfrm>
            <a:off x="457200" y="838269"/>
            <a:ext cx="8686800" cy="4525302"/>
          </a:xfrm>
        </p:spPr>
        <p:txBody>
          <a:bodyPr/>
          <a:lstStyle/>
          <a:p>
            <a:r>
              <a:rPr lang="zh-CN" altLang="en-US" sz="2800" dirty="0" smtClean="0">
                <a:latin typeface="楷体" pitchFamily="49" charset="-122"/>
                <a:ea typeface="楷体" pitchFamily="49" charset="-122"/>
              </a:rPr>
              <a:t>卷积波尔兹曼机（</a:t>
            </a:r>
            <a:r>
              <a:rPr lang="en-US" altLang="zh-CN" sz="2800" dirty="0" smtClean="0">
                <a:latin typeface="楷体" pitchFamily="49" charset="-122"/>
                <a:ea typeface="楷体" pitchFamily="49" charset="-122"/>
              </a:rPr>
              <a:t>Convolutional RBM</a:t>
            </a:r>
            <a:r>
              <a:rPr lang="zh-CN" altLang="en-US" sz="2800" dirty="0" smtClean="0">
                <a:latin typeface="楷体" pitchFamily="49" charset="-122"/>
                <a:ea typeface="楷体" pitchFamily="49" charset="-122"/>
              </a:rPr>
              <a:t>）</a:t>
            </a:r>
          </a:p>
        </p:txBody>
      </p:sp>
      <p:pic>
        <p:nvPicPr>
          <p:cNvPr id="69635" name="Picture 4"/>
          <p:cNvPicPr>
            <a:picLocks noChangeAspect="1" noChangeArrowheads="1"/>
          </p:cNvPicPr>
          <p:nvPr/>
        </p:nvPicPr>
        <p:blipFill>
          <a:blip r:embed="rId2">
            <a:lum bright="-6000" contrast="24000"/>
          </a:blip>
          <a:srcRect/>
          <a:stretch>
            <a:fillRect/>
          </a:stretch>
        </p:blipFill>
        <p:spPr bwMode="auto">
          <a:xfrm>
            <a:off x="838094" y="1419217"/>
            <a:ext cx="7772400" cy="2314575"/>
          </a:xfrm>
          <a:prstGeom prst="rect">
            <a:avLst/>
          </a:prstGeom>
          <a:noFill/>
          <a:ln w="9525">
            <a:noFill/>
            <a:miter lim="800000"/>
            <a:headEnd/>
            <a:tailEnd/>
          </a:ln>
        </p:spPr>
      </p:pic>
      <p:sp>
        <p:nvSpPr>
          <p:cNvPr id="69636" name="Rectangle 5"/>
          <p:cNvSpPr>
            <a:spLocks noChangeArrowheads="1"/>
          </p:cNvSpPr>
          <p:nvPr/>
        </p:nvSpPr>
        <p:spPr bwMode="auto">
          <a:xfrm>
            <a:off x="152400" y="3733232"/>
            <a:ext cx="8991600" cy="3200876"/>
          </a:xfrm>
          <a:prstGeom prst="rect">
            <a:avLst/>
          </a:prstGeom>
          <a:noFill/>
          <a:ln w="9525">
            <a:noFill/>
            <a:miter lim="800000"/>
            <a:headEnd/>
            <a:tailEnd/>
          </a:ln>
        </p:spPr>
        <p:txBody>
          <a:bodyPr wrap="square" lIns="0" tIns="0" rIns="0" bIns="0" anchor="ctr">
            <a:spAutoFit/>
          </a:bodyPr>
          <a:lstStyle/>
          <a:p>
            <a:pPr algn="l" fontAlgn="ctr"/>
            <a:r>
              <a:rPr lang="en-US" altLang="zh-CN" sz="2000" b="1" dirty="0">
                <a:solidFill>
                  <a:srgbClr val="FF0000"/>
                </a:solidFill>
                <a:latin typeface="楷体" pitchFamily="49" charset="-122"/>
                <a:ea typeface="楷体" pitchFamily="49" charset="-122"/>
              </a:rPr>
              <a:t>CNN</a:t>
            </a:r>
            <a:r>
              <a:rPr lang="zh-CN" altLang="en-US" sz="2000" b="1" dirty="0">
                <a:solidFill>
                  <a:srgbClr val="FF0000"/>
                </a:solidFill>
                <a:latin typeface="楷体" pitchFamily="49" charset="-122"/>
                <a:ea typeface="楷体" pitchFamily="49" charset="-122"/>
              </a:rPr>
              <a:t>的关键技术</a:t>
            </a:r>
            <a:r>
              <a:rPr lang="zh-CN" altLang="en-US" sz="2000" b="1" dirty="0">
                <a:latin typeface="楷体" pitchFamily="49" charset="-122"/>
                <a:ea typeface="楷体" pitchFamily="49" charset="-122"/>
              </a:rPr>
              <a:t>：局部感受野、权值共享、时间或空间子采样</a:t>
            </a:r>
          </a:p>
          <a:p>
            <a:pPr algn="l" fontAlgn="ctr"/>
            <a:r>
              <a:rPr lang="en-US" altLang="zh-CN" sz="2000" b="1" dirty="0">
                <a:solidFill>
                  <a:srgbClr val="FF0000"/>
                </a:solidFill>
                <a:latin typeface="楷体" pitchFamily="49" charset="-122"/>
                <a:ea typeface="楷体" pitchFamily="49" charset="-122"/>
              </a:rPr>
              <a:t>CNN</a:t>
            </a:r>
            <a:r>
              <a:rPr lang="zh-CN" altLang="en-US" sz="2000" b="1" dirty="0">
                <a:solidFill>
                  <a:srgbClr val="FF0000"/>
                </a:solidFill>
                <a:latin typeface="楷体" pitchFamily="49" charset="-122"/>
                <a:ea typeface="楷体" pitchFamily="49" charset="-122"/>
              </a:rPr>
              <a:t>的优点</a:t>
            </a:r>
            <a:r>
              <a:rPr lang="zh-CN" altLang="en-US" sz="2000" b="1" dirty="0">
                <a:latin typeface="楷体" pitchFamily="49" charset="-122"/>
                <a:ea typeface="楷体" pitchFamily="49" charset="-122"/>
              </a:rPr>
              <a:t>：</a:t>
            </a:r>
          </a:p>
          <a:p>
            <a:pPr algn="l" fontAlgn="ctr"/>
            <a:r>
              <a:rPr lang="en-US" altLang="zh-CN" sz="2000" b="1" dirty="0">
                <a:latin typeface="楷体" pitchFamily="49" charset="-122"/>
                <a:ea typeface="楷体" pitchFamily="49" charset="-122"/>
              </a:rPr>
              <a:t>1</a:t>
            </a:r>
            <a:r>
              <a:rPr lang="zh-CN" altLang="en-US" sz="2000" b="1" dirty="0">
                <a:latin typeface="楷体" pitchFamily="49" charset="-122"/>
                <a:ea typeface="楷体" pitchFamily="49" charset="-122"/>
              </a:rPr>
              <a:t>、</a:t>
            </a:r>
            <a:r>
              <a:rPr lang="zh-CN" altLang="en-US" b="1" dirty="0">
                <a:latin typeface="楷体" pitchFamily="49" charset="-122"/>
                <a:ea typeface="楷体" pitchFamily="49" charset="-122"/>
              </a:rPr>
              <a:t>避免了显式的特征抽取，而隐式地从训练数据中进行学习；</a:t>
            </a:r>
          </a:p>
          <a:p>
            <a:pPr algn="l" fontAlgn="ctr"/>
            <a:r>
              <a:rPr lang="en-US" altLang="zh-CN" b="1" dirty="0">
                <a:latin typeface="楷体" pitchFamily="49" charset="-122"/>
                <a:ea typeface="楷体" pitchFamily="49" charset="-122"/>
              </a:rPr>
              <a:t>2</a:t>
            </a:r>
            <a:r>
              <a:rPr lang="zh-CN" altLang="en-US" b="1" dirty="0">
                <a:latin typeface="楷体" pitchFamily="49" charset="-122"/>
                <a:ea typeface="楷体" pitchFamily="49" charset="-122"/>
              </a:rPr>
              <a:t>、同一特征映射面上的神经元权值相同，从而网络可以并行学习，降低了网络的复杂性；</a:t>
            </a:r>
          </a:p>
          <a:p>
            <a:pPr algn="l" fontAlgn="ctr"/>
            <a:r>
              <a:rPr lang="en-US" altLang="zh-CN" b="1" dirty="0">
                <a:latin typeface="楷体" pitchFamily="49" charset="-122"/>
                <a:ea typeface="楷体" pitchFamily="49" charset="-122"/>
              </a:rPr>
              <a:t>3</a:t>
            </a:r>
            <a:r>
              <a:rPr lang="zh-CN" altLang="en-US" b="1" dirty="0">
                <a:latin typeface="楷体" pitchFamily="49" charset="-122"/>
                <a:ea typeface="楷体" pitchFamily="49" charset="-122"/>
              </a:rPr>
              <a:t>、采用时间或者空间的子采样结构，可以获得某种程度的位移、尺度、形变鲁棒性；</a:t>
            </a:r>
          </a:p>
          <a:p>
            <a:pPr algn="l" fontAlgn="ctr"/>
            <a:r>
              <a:rPr lang="en-US" altLang="zh-CN" b="1" dirty="0">
                <a:latin typeface="楷体" pitchFamily="49" charset="-122"/>
                <a:ea typeface="楷体" pitchFamily="49" charset="-122"/>
              </a:rPr>
              <a:t>3</a:t>
            </a:r>
            <a:r>
              <a:rPr lang="zh-CN" altLang="en-US" b="1" dirty="0">
                <a:latin typeface="楷体" pitchFamily="49" charset="-122"/>
                <a:ea typeface="楷体" pitchFamily="49" charset="-122"/>
              </a:rPr>
              <a:t>、输入信息和网络拓扑结构能很好的吻合，在语音识别和图像处理方面有着独特优势。</a:t>
            </a:r>
          </a:p>
        </p:txBody>
      </p:sp>
    </p:spTree>
    <p:extLst>
      <p:ext uri="{BB962C8B-B14F-4D97-AF65-F5344CB8AC3E}">
        <p14:creationId xmlns:p14="http://schemas.microsoft.com/office/powerpoint/2010/main" val="17072297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6018" name="Rectangle 3"/>
          <p:cNvSpPr>
            <a:spLocks noGrp="1"/>
          </p:cNvSpPr>
          <p:nvPr>
            <p:ph type="body" idx="1"/>
          </p:nvPr>
        </p:nvSpPr>
        <p:spPr>
          <a:xfrm>
            <a:off x="457200" y="914467"/>
            <a:ext cx="8229600" cy="496822"/>
          </a:xfrm>
        </p:spPr>
        <p:txBody>
          <a:bodyPr/>
          <a:lstStyle/>
          <a:p>
            <a:r>
              <a:rPr lang="zh-CN" altLang="en-US" dirty="0" smtClean="0">
                <a:latin typeface="Adobe Caslon Pro"/>
                <a:ea typeface="楷体" pitchFamily="49" charset="-122"/>
              </a:rPr>
              <a:t>深度学习在图像识别上的应用</a:t>
            </a:r>
          </a:p>
        </p:txBody>
      </p:sp>
      <p:pic>
        <p:nvPicPr>
          <p:cNvPr id="86019" name="Picture 4"/>
          <p:cNvPicPr>
            <a:picLocks noChangeAspect="1" noChangeArrowheads="1"/>
          </p:cNvPicPr>
          <p:nvPr/>
        </p:nvPicPr>
        <p:blipFill>
          <a:blip r:embed="rId2"/>
          <a:srcRect/>
          <a:stretch>
            <a:fillRect/>
          </a:stretch>
        </p:blipFill>
        <p:spPr bwMode="auto">
          <a:xfrm>
            <a:off x="1066800" y="1514401"/>
            <a:ext cx="6934200" cy="4733925"/>
          </a:xfrm>
          <a:prstGeom prst="rect">
            <a:avLst/>
          </a:prstGeom>
          <a:noFill/>
          <a:ln w="9525">
            <a:noFill/>
            <a:miter lim="800000"/>
            <a:headEnd/>
            <a:tailEnd/>
          </a:ln>
        </p:spPr>
      </p:pic>
      <p:sp>
        <p:nvSpPr>
          <p:cNvPr id="86020" name="Text Box 5"/>
          <p:cNvSpPr txBox="1">
            <a:spLocks noChangeArrowheads="1"/>
          </p:cNvSpPr>
          <p:nvPr/>
        </p:nvSpPr>
        <p:spPr bwMode="auto">
          <a:xfrm>
            <a:off x="609600" y="2590800"/>
            <a:ext cx="458788" cy="3886200"/>
          </a:xfrm>
          <a:prstGeom prst="rect">
            <a:avLst/>
          </a:prstGeom>
          <a:noFill/>
          <a:ln w="9525">
            <a:noFill/>
            <a:miter lim="800000"/>
            <a:headEnd/>
            <a:tailEnd/>
          </a:ln>
        </p:spPr>
        <p:txBody>
          <a:bodyPr vert="eaVert">
            <a:spAutoFit/>
          </a:bodyPr>
          <a:lstStyle/>
          <a:p>
            <a:r>
              <a:rPr lang="zh-CN" altLang="en-US" b="1">
                <a:solidFill>
                  <a:schemeClr val="bg1"/>
                </a:solidFill>
                <a:latin typeface="楷体" pitchFamily="49" charset="-122"/>
                <a:ea typeface="楷体" pitchFamily="49" charset="-122"/>
              </a:rPr>
              <a:t>空间金字塔（</a:t>
            </a:r>
            <a:r>
              <a:rPr lang="en-US" altLang="zh-CN" b="1">
                <a:solidFill>
                  <a:schemeClr val="bg1"/>
                </a:solidFill>
                <a:latin typeface="楷体" pitchFamily="49" charset="-122"/>
                <a:ea typeface="楷体" pitchFamily="49" charset="-122"/>
              </a:rPr>
              <a:t>Spatial Pyramids </a:t>
            </a:r>
            <a:r>
              <a:rPr lang="zh-CN" altLang="en-US" b="1">
                <a:solidFill>
                  <a:schemeClr val="bg1"/>
                </a:solidFill>
                <a:latin typeface="楷体" pitchFamily="49" charset="-122"/>
                <a:ea typeface="楷体" pitchFamily="49" charset="-122"/>
              </a:rPr>
              <a:t>）</a:t>
            </a:r>
          </a:p>
        </p:txBody>
      </p:sp>
    </p:spTree>
    <p:extLst>
      <p:ext uri="{BB962C8B-B14F-4D97-AF65-F5344CB8AC3E}">
        <p14:creationId xmlns:p14="http://schemas.microsoft.com/office/powerpoint/2010/main" val="26937548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7042" name="Rectangle 3"/>
          <p:cNvSpPr>
            <a:spLocks noGrp="1"/>
          </p:cNvSpPr>
          <p:nvPr>
            <p:ph type="body" idx="1"/>
          </p:nvPr>
        </p:nvSpPr>
        <p:spPr>
          <a:xfrm>
            <a:off x="381110" y="1030218"/>
            <a:ext cx="8229600" cy="570030"/>
          </a:xfrm>
        </p:spPr>
        <p:txBody>
          <a:bodyPr/>
          <a:lstStyle/>
          <a:p>
            <a:r>
              <a:rPr lang="zh-CN" altLang="en-US" dirty="0" smtClean="0">
                <a:latin typeface="Adobe Caslon Pro"/>
                <a:ea typeface="楷体" pitchFamily="49" charset="-122"/>
              </a:rPr>
              <a:t>深度学习在图像识别上的应用</a:t>
            </a:r>
          </a:p>
          <a:p>
            <a:endParaRPr lang="zh-CN" altLang="en-US" dirty="0" smtClean="0">
              <a:latin typeface="Adobe Caslon Pro"/>
            </a:endParaRPr>
          </a:p>
        </p:txBody>
      </p:sp>
      <p:pic>
        <p:nvPicPr>
          <p:cNvPr id="87043" name="Picture 5"/>
          <p:cNvPicPr>
            <a:picLocks noChangeAspect="1" noChangeArrowheads="1"/>
          </p:cNvPicPr>
          <p:nvPr/>
        </p:nvPicPr>
        <p:blipFill>
          <a:blip r:embed="rId2"/>
          <a:srcRect l="28697" t="23958" r="19180" b="18750"/>
          <a:stretch>
            <a:fillRect/>
          </a:stretch>
        </p:blipFill>
        <p:spPr bwMode="auto">
          <a:xfrm>
            <a:off x="76212" y="1828842"/>
            <a:ext cx="4038600" cy="3673475"/>
          </a:xfrm>
          <a:prstGeom prst="rect">
            <a:avLst/>
          </a:prstGeom>
          <a:noFill/>
          <a:ln w="9525">
            <a:noFill/>
            <a:miter lim="800000"/>
            <a:headEnd/>
            <a:tailEnd/>
          </a:ln>
        </p:spPr>
      </p:pic>
      <p:pic>
        <p:nvPicPr>
          <p:cNvPr id="87044" name="Picture 5"/>
          <p:cNvPicPr>
            <a:picLocks noChangeAspect="1" noChangeArrowheads="1"/>
          </p:cNvPicPr>
          <p:nvPr/>
        </p:nvPicPr>
        <p:blipFill>
          <a:blip r:embed="rId3"/>
          <a:srcRect/>
          <a:stretch>
            <a:fillRect/>
          </a:stretch>
        </p:blipFill>
        <p:spPr bwMode="auto">
          <a:xfrm>
            <a:off x="4267076" y="2667020"/>
            <a:ext cx="4724408" cy="2282825"/>
          </a:xfrm>
          <a:prstGeom prst="rect">
            <a:avLst/>
          </a:prstGeom>
          <a:noFill/>
          <a:ln w="9525">
            <a:noFill/>
            <a:miter lim="800000"/>
            <a:headEnd/>
            <a:tailEnd/>
          </a:ln>
        </p:spPr>
      </p:pic>
    </p:spTree>
    <p:extLst>
      <p:ext uri="{BB962C8B-B14F-4D97-AF65-F5344CB8AC3E}">
        <p14:creationId xmlns:p14="http://schemas.microsoft.com/office/powerpoint/2010/main" val="20089408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1138" name="Rectangle 3"/>
          <p:cNvSpPr>
            <a:spLocks noGrp="1"/>
          </p:cNvSpPr>
          <p:nvPr>
            <p:ph type="body" idx="1"/>
          </p:nvPr>
        </p:nvSpPr>
        <p:spPr>
          <a:xfrm>
            <a:off x="431800" y="990664"/>
            <a:ext cx="8229600" cy="609584"/>
          </a:xfrm>
        </p:spPr>
        <p:txBody>
          <a:bodyPr/>
          <a:lstStyle/>
          <a:p>
            <a:r>
              <a:rPr lang="zh-CN" altLang="en-US" dirty="0" smtClean="0">
                <a:latin typeface="Adobe Caslon Pro"/>
                <a:ea typeface="楷体" pitchFamily="49" charset="-122"/>
              </a:rPr>
              <a:t>深度学习在音频识别上的应用</a:t>
            </a:r>
          </a:p>
        </p:txBody>
      </p:sp>
      <p:sp>
        <p:nvSpPr>
          <p:cNvPr id="91139" name="Rectangle 5"/>
          <p:cNvSpPr>
            <a:spLocks noChangeArrowheads="1"/>
          </p:cNvSpPr>
          <p:nvPr/>
        </p:nvSpPr>
        <p:spPr bwMode="auto">
          <a:xfrm>
            <a:off x="3048000" y="6491288"/>
            <a:ext cx="4572000" cy="366712"/>
          </a:xfrm>
          <a:prstGeom prst="rect">
            <a:avLst/>
          </a:prstGeom>
          <a:noFill/>
          <a:ln w="9525">
            <a:noFill/>
            <a:miter lim="800000"/>
            <a:headEnd/>
            <a:tailEnd/>
          </a:ln>
        </p:spPr>
        <p:txBody>
          <a:bodyPr>
            <a:spAutoFit/>
          </a:bodyPr>
          <a:lstStyle/>
          <a:p>
            <a:r>
              <a:rPr lang="en-US" altLang="zh-CN">
                <a:solidFill>
                  <a:schemeClr val="bg1"/>
                </a:solidFill>
                <a:latin typeface="楷体" pitchFamily="49" charset="-122"/>
                <a:ea typeface="楷体" pitchFamily="49" charset="-122"/>
              </a:rPr>
              <a:t>Convolutional DBN for audio </a:t>
            </a:r>
            <a:endParaRPr lang="zh-CN" altLang="en-US">
              <a:solidFill>
                <a:schemeClr val="bg1"/>
              </a:solidFill>
              <a:latin typeface="楷体" pitchFamily="49" charset="-122"/>
              <a:ea typeface="楷体" pitchFamily="49" charset="-122"/>
            </a:endParaRPr>
          </a:p>
        </p:txBody>
      </p:sp>
      <p:pic>
        <p:nvPicPr>
          <p:cNvPr id="91140" name="Picture 8"/>
          <p:cNvPicPr>
            <a:picLocks noChangeAspect="1" noChangeArrowheads="1"/>
          </p:cNvPicPr>
          <p:nvPr/>
        </p:nvPicPr>
        <p:blipFill>
          <a:blip r:embed="rId3"/>
          <a:srcRect/>
          <a:stretch>
            <a:fillRect/>
          </a:stretch>
        </p:blipFill>
        <p:spPr bwMode="auto">
          <a:xfrm>
            <a:off x="457308" y="1569971"/>
            <a:ext cx="8229600" cy="4373563"/>
          </a:xfrm>
          <a:prstGeom prst="rect">
            <a:avLst/>
          </a:prstGeom>
          <a:noFill/>
          <a:ln w="9525">
            <a:noFill/>
            <a:miter lim="800000"/>
            <a:headEnd/>
            <a:tailEnd/>
          </a:ln>
        </p:spPr>
      </p:pic>
      <p:sp>
        <p:nvSpPr>
          <p:cNvPr id="91141" name="Rectangle 9"/>
          <p:cNvSpPr>
            <a:spLocks noChangeArrowheads="1"/>
          </p:cNvSpPr>
          <p:nvPr/>
        </p:nvSpPr>
        <p:spPr bwMode="auto">
          <a:xfrm>
            <a:off x="7848480" y="1447852"/>
            <a:ext cx="1295400" cy="984885"/>
          </a:xfrm>
          <a:prstGeom prst="rect">
            <a:avLst/>
          </a:prstGeom>
          <a:noFill/>
          <a:ln w="9525">
            <a:noFill/>
            <a:miter lim="800000"/>
            <a:headEnd/>
            <a:tailEnd/>
          </a:ln>
        </p:spPr>
        <p:txBody>
          <a:bodyPr>
            <a:spAutoFit/>
          </a:bodyPr>
          <a:lstStyle/>
          <a:p>
            <a:r>
              <a:rPr lang="en-US" altLang="zh-CN" sz="1000" b="1" dirty="0"/>
              <a:t>Max </a:t>
            </a:r>
            <a:r>
              <a:rPr lang="en-US" altLang="zh-CN" sz="1000" b="1" dirty="0" smtClean="0"/>
              <a:t>pooling </a:t>
            </a:r>
            <a:r>
              <a:rPr lang="en-US" altLang="zh-CN" sz="1000" b="1" dirty="0"/>
              <a:t>node</a:t>
            </a:r>
            <a:r>
              <a:rPr lang="en-US" altLang="zh-CN" dirty="0"/>
              <a:t> </a:t>
            </a:r>
          </a:p>
          <a:p>
            <a:r>
              <a:rPr lang="zh-CN" altLang="en-US" dirty="0"/>
              <a:t> </a:t>
            </a:r>
          </a:p>
          <a:p>
            <a:r>
              <a:rPr lang="en-US" altLang="zh-CN" sz="1000" b="1" dirty="0"/>
              <a:t>   </a:t>
            </a:r>
            <a:r>
              <a:rPr lang="en-US" altLang="zh-CN" sz="1000" b="1" dirty="0" smtClean="0"/>
              <a:t>Detection </a:t>
            </a:r>
            <a:r>
              <a:rPr lang="en-US" altLang="zh-CN" sz="1000" b="1" dirty="0"/>
              <a:t>nodes </a:t>
            </a:r>
            <a:endParaRPr lang="zh-CN" altLang="en-US" sz="1000" b="1" dirty="0"/>
          </a:p>
        </p:txBody>
      </p:sp>
    </p:spTree>
    <p:extLst>
      <p:ext uri="{BB962C8B-B14F-4D97-AF65-F5344CB8AC3E}">
        <p14:creationId xmlns:p14="http://schemas.microsoft.com/office/powerpoint/2010/main" val="1393406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2162" name="Rectangle 3"/>
          <p:cNvSpPr>
            <a:spLocks noGrp="1"/>
          </p:cNvSpPr>
          <p:nvPr>
            <p:ph type="body" idx="1"/>
          </p:nvPr>
        </p:nvSpPr>
        <p:spPr>
          <a:xfrm>
            <a:off x="431800" y="914466"/>
            <a:ext cx="8229600" cy="5065712"/>
          </a:xfrm>
        </p:spPr>
        <p:txBody>
          <a:bodyPr/>
          <a:lstStyle/>
          <a:p>
            <a:r>
              <a:rPr lang="zh-CN" altLang="en-US" smtClean="0">
                <a:latin typeface="Adobe Caslon Pro"/>
                <a:ea typeface="楷体" pitchFamily="49" charset="-122"/>
              </a:rPr>
              <a:t>深度学习在音频识别上的应用</a:t>
            </a:r>
          </a:p>
          <a:p>
            <a:endParaRPr lang="zh-CN" altLang="en-US" smtClean="0">
              <a:latin typeface="Adobe Caslon Pro"/>
            </a:endParaRPr>
          </a:p>
        </p:txBody>
      </p:sp>
      <p:pic>
        <p:nvPicPr>
          <p:cNvPr id="92163" name="Picture 4"/>
          <p:cNvPicPr>
            <a:picLocks noChangeAspect="1" noChangeArrowheads="1"/>
          </p:cNvPicPr>
          <p:nvPr/>
        </p:nvPicPr>
        <p:blipFill>
          <a:blip r:embed="rId2"/>
          <a:srcRect/>
          <a:stretch>
            <a:fillRect/>
          </a:stretch>
        </p:blipFill>
        <p:spPr bwMode="auto">
          <a:xfrm>
            <a:off x="781050" y="2113028"/>
            <a:ext cx="7524750" cy="3629025"/>
          </a:xfrm>
          <a:prstGeom prst="rect">
            <a:avLst/>
          </a:prstGeom>
          <a:noFill/>
          <a:ln w="9525">
            <a:noFill/>
            <a:miter lim="800000"/>
            <a:headEnd/>
            <a:tailEnd/>
          </a:ln>
        </p:spPr>
      </p:pic>
      <p:sp>
        <p:nvSpPr>
          <p:cNvPr id="92164" name="Rectangle 5"/>
          <p:cNvSpPr>
            <a:spLocks noChangeArrowheads="1"/>
          </p:cNvSpPr>
          <p:nvPr/>
        </p:nvSpPr>
        <p:spPr bwMode="auto">
          <a:xfrm>
            <a:off x="2743200" y="5970653"/>
            <a:ext cx="4572000" cy="461665"/>
          </a:xfrm>
          <a:prstGeom prst="rect">
            <a:avLst/>
          </a:prstGeom>
          <a:noFill/>
          <a:ln w="9525">
            <a:noFill/>
            <a:miter lim="800000"/>
            <a:headEnd/>
            <a:tailEnd/>
          </a:ln>
        </p:spPr>
        <p:txBody>
          <a:bodyPr>
            <a:spAutoFit/>
          </a:bodyPr>
          <a:lstStyle/>
          <a:p>
            <a:r>
              <a:rPr lang="en-US" altLang="zh-CN" dirty="0">
                <a:latin typeface="楷体" pitchFamily="49" charset="-122"/>
                <a:ea typeface="楷体" pitchFamily="49" charset="-122"/>
              </a:rPr>
              <a:t>Convolutional DBN for audio </a:t>
            </a:r>
            <a:endParaRPr lang="zh-CN" altLang="en-US" dirty="0">
              <a:latin typeface="楷体" pitchFamily="49" charset="-122"/>
              <a:ea typeface="楷体" pitchFamily="49" charset="-122"/>
            </a:endParaRPr>
          </a:p>
        </p:txBody>
      </p:sp>
    </p:spTree>
    <p:extLst>
      <p:ext uri="{BB962C8B-B14F-4D97-AF65-F5344CB8AC3E}">
        <p14:creationId xmlns:p14="http://schemas.microsoft.com/office/powerpoint/2010/main" val="2966088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p:cNvSpPr>
          <p:nvPr>
            <p:ph type="title"/>
          </p:nvPr>
        </p:nvSpPr>
        <p:spPr>
          <a:xfrm>
            <a:off x="0" y="225491"/>
            <a:ext cx="9144000" cy="688975"/>
          </a:xfrm>
        </p:spPr>
        <p:txBody>
          <a:bodyPr/>
          <a:lstStyle/>
          <a:p>
            <a:r>
              <a:rPr lang="zh-CN" altLang="en-US" dirty="0" smtClean="0">
                <a:latin typeface="Albertus Extra Bold"/>
                <a:ea typeface="黑体" pitchFamily="49" charset="-122"/>
              </a:rPr>
              <a:t>深度学习的应用</a:t>
            </a:r>
          </a:p>
        </p:txBody>
      </p:sp>
      <p:sp>
        <p:nvSpPr>
          <p:cNvPr id="93186" name="Rectangle 3"/>
          <p:cNvSpPr>
            <a:spLocks noGrp="1"/>
          </p:cNvSpPr>
          <p:nvPr>
            <p:ph type="body" idx="1"/>
          </p:nvPr>
        </p:nvSpPr>
        <p:spPr>
          <a:xfrm>
            <a:off x="431800" y="1066862"/>
            <a:ext cx="8229600" cy="5065712"/>
          </a:xfrm>
        </p:spPr>
        <p:txBody>
          <a:bodyPr/>
          <a:lstStyle/>
          <a:p>
            <a:r>
              <a:rPr lang="zh-CN" altLang="en-US" dirty="0" smtClean="0">
                <a:latin typeface="Adobe Caslon Pro"/>
                <a:ea typeface="楷体" pitchFamily="49" charset="-122"/>
              </a:rPr>
              <a:t>深度学习在音频识别上的应用</a:t>
            </a:r>
          </a:p>
          <a:p>
            <a:endParaRPr lang="zh-CN" altLang="en-US" dirty="0" smtClean="0">
              <a:latin typeface="Adobe Caslon Pro"/>
            </a:endParaRPr>
          </a:p>
        </p:txBody>
      </p:sp>
      <p:pic>
        <p:nvPicPr>
          <p:cNvPr id="93187" name="Picture 4"/>
          <p:cNvPicPr>
            <a:picLocks noChangeAspect="1" noChangeArrowheads="1"/>
          </p:cNvPicPr>
          <p:nvPr/>
        </p:nvPicPr>
        <p:blipFill>
          <a:blip r:embed="rId2"/>
          <a:srcRect/>
          <a:stretch>
            <a:fillRect/>
          </a:stretch>
        </p:blipFill>
        <p:spPr bwMode="auto">
          <a:xfrm>
            <a:off x="1676400" y="1828842"/>
            <a:ext cx="5562600" cy="4275138"/>
          </a:xfrm>
          <a:prstGeom prst="rect">
            <a:avLst/>
          </a:prstGeom>
          <a:noFill/>
          <a:ln w="9525">
            <a:noFill/>
            <a:miter lim="800000"/>
            <a:headEnd/>
            <a:tailEnd/>
          </a:ln>
        </p:spPr>
      </p:pic>
    </p:spTree>
    <p:extLst>
      <p:ext uri="{BB962C8B-B14F-4D97-AF65-F5344CB8AC3E}">
        <p14:creationId xmlns:p14="http://schemas.microsoft.com/office/powerpoint/2010/main" val="2013336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4210" name="Rectangle 3"/>
          <p:cNvSpPr>
            <a:spLocks noGrp="1"/>
          </p:cNvSpPr>
          <p:nvPr>
            <p:ph type="body" idx="1"/>
          </p:nvPr>
        </p:nvSpPr>
        <p:spPr>
          <a:xfrm>
            <a:off x="431800" y="1066862"/>
            <a:ext cx="8229600" cy="685782"/>
          </a:xfrm>
        </p:spPr>
        <p:txBody>
          <a:bodyPr/>
          <a:lstStyle/>
          <a:p>
            <a:r>
              <a:rPr lang="zh-CN" altLang="en-US" dirty="0" smtClean="0">
                <a:latin typeface="Adobe Caslon Pro"/>
                <a:ea typeface="楷体" pitchFamily="49" charset="-122"/>
              </a:rPr>
              <a:t>深度学习在音频识别上的应用</a:t>
            </a:r>
          </a:p>
        </p:txBody>
      </p:sp>
      <p:pic>
        <p:nvPicPr>
          <p:cNvPr id="94211" name="Picture 4"/>
          <p:cNvPicPr>
            <a:picLocks noChangeAspect="1" noChangeArrowheads="1"/>
          </p:cNvPicPr>
          <p:nvPr/>
        </p:nvPicPr>
        <p:blipFill>
          <a:blip r:embed="rId2"/>
          <a:srcRect/>
          <a:stretch>
            <a:fillRect/>
          </a:stretch>
        </p:blipFill>
        <p:spPr bwMode="auto">
          <a:xfrm>
            <a:off x="676207" y="1819205"/>
            <a:ext cx="6486525" cy="4276725"/>
          </a:xfrm>
          <a:prstGeom prst="rect">
            <a:avLst/>
          </a:prstGeom>
          <a:noFill/>
          <a:ln w="9525">
            <a:noFill/>
            <a:miter lim="800000"/>
            <a:headEnd/>
            <a:tailEnd/>
          </a:ln>
        </p:spPr>
      </p:pic>
    </p:spTree>
    <p:extLst>
      <p:ext uri="{BB962C8B-B14F-4D97-AF65-F5344CB8AC3E}">
        <p14:creationId xmlns:p14="http://schemas.microsoft.com/office/powerpoint/2010/main" val="350726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5234" name="Rectangle 3"/>
          <p:cNvSpPr>
            <a:spLocks noGrp="1"/>
          </p:cNvSpPr>
          <p:nvPr>
            <p:ph type="body" idx="1"/>
          </p:nvPr>
        </p:nvSpPr>
        <p:spPr>
          <a:xfrm>
            <a:off x="431800" y="963621"/>
            <a:ext cx="8229600" cy="636627"/>
          </a:xfrm>
        </p:spPr>
        <p:txBody>
          <a:bodyPr/>
          <a:lstStyle/>
          <a:p>
            <a:r>
              <a:rPr lang="zh-CN" altLang="en-US" dirty="0" smtClean="0">
                <a:latin typeface="Adobe Caslon Pro"/>
                <a:ea typeface="楷体" pitchFamily="49" charset="-122"/>
              </a:rPr>
              <a:t>深度学习在视频识别上的应用</a:t>
            </a:r>
          </a:p>
        </p:txBody>
      </p:sp>
      <p:pic>
        <p:nvPicPr>
          <p:cNvPr id="95235" name="Picture 4"/>
          <p:cNvPicPr>
            <a:picLocks noChangeAspect="1" noChangeArrowheads="1"/>
          </p:cNvPicPr>
          <p:nvPr/>
        </p:nvPicPr>
        <p:blipFill>
          <a:blip r:embed="rId2"/>
          <a:srcRect/>
          <a:stretch>
            <a:fillRect/>
          </a:stretch>
        </p:blipFill>
        <p:spPr bwMode="auto">
          <a:xfrm>
            <a:off x="762000" y="1752644"/>
            <a:ext cx="3657600" cy="2971800"/>
          </a:xfrm>
          <a:prstGeom prst="rect">
            <a:avLst/>
          </a:prstGeom>
          <a:noFill/>
          <a:ln w="9525">
            <a:noFill/>
            <a:miter lim="800000"/>
            <a:headEnd/>
            <a:tailEnd/>
          </a:ln>
        </p:spPr>
      </p:pic>
      <p:pic>
        <p:nvPicPr>
          <p:cNvPr id="95236" name="Picture 5"/>
          <p:cNvPicPr>
            <a:picLocks noChangeAspect="1" noChangeArrowheads="1"/>
          </p:cNvPicPr>
          <p:nvPr/>
        </p:nvPicPr>
        <p:blipFill>
          <a:blip r:embed="rId3"/>
          <a:srcRect/>
          <a:stretch>
            <a:fillRect/>
          </a:stretch>
        </p:blipFill>
        <p:spPr bwMode="auto">
          <a:xfrm>
            <a:off x="4724400" y="1752644"/>
            <a:ext cx="3505200" cy="2971800"/>
          </a:xfrm>
          <a:prstGeom prst="rect">
            <a:avLst/>
          </a:prstGeom>
          <a:noFill/>
          <a:ln w="9525">
            <a:noFill/>
            <a:miter lim="800000"/>
            <a:headEnd/>
            <a:tailEnd/>
          </a:ln>
        </p:spPr>
      </p:pic>
      <p:sp>
        <p:nvSpPr>
          <p:cNvPr id="95237" name="Rectangle 6"/>
          <p:cNvSpPr>
            <a:spLocks noChangeArrowheads="1"/>
          </p:cNvSpPr>
          <p:nvPr/>
        </p:nvSpPr>
        <p:spPr bwMode="auto">
          <a:xfrm>
            <a:off x="1315837" y="5029244"/>
            <a:ext cx="6036076" cy="461665"/>
          </a:xfrm>
          <a:prstGeom prst="rect">
            <a:avLst/>
          </a:prstGeom>
          <a:noFill/>
          <a:ln w="9525">
            <a:noFill/>
            <a:miter lim="800000"/>
            <a:headEnd/>
            <a:tailEnd/>
          </a:ln>
        </p:spPr>
        <p:txBody>
          <a:bodyPr wrap="none">
            <a:spAutoFit/>
          </a:bodyPr>
          <a:lstStyle/>
          <a:p>
            <a:r>
              <a:rPr lang="en-US" altLang="zh-CN" b="1" dirty="0"/>
              <a:t>SPACE-TIME DEEP BELIEF NETWORKS</a:t>
            </a:r>
            <a:endParaRPr lang="zh-CN" altLang="en-US" b="1" dirty="0"/>
          </a:p>
        </p:txBody>
      </p:sp>
    </p:spTree>
    <p:extLst>
      <p:ext uri="{BB962C8B-B14F-4D97-AF65-F5344CB8AC3E}">
        <p14:creationId xmlns:p14="http://schemas.microsoft.com/office/powerpoint/2010/main" val="18205086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6258" name="Rectangle 3"/>
          <p:cNvSpPr>
            <a:spLocks noGrp="1"/>
          </p:cNvSpPr>
          <p:nvPr>
            <p:ph type="body" idx="1"/>
          </p:nvPr>
        </p:nvSpPr>
        <p:spPr>
          <a:xfrm>
            <a:off x="457200" y="914466"/>
            <a:ext cx="8229600" cy="533386"/>
          </a:xfrm>
        </p:spPr>
        <p:txBody>
          <a:bodyPr/>
          <a:lstStyle/>
          <a:p>
            <a:r>
              <a:rPr lang="zh-CN" altLang="en-US" dirty="0" smtClean="0">
                <a:latin typeface="Adobe Caslon Pro"/>
                <a:ea typeface="楷体" pitchFamily="49" charset="-122"/>
              </a:rPr>
              <a:t>深度学习在视频识别上的应用</a:t>
            </a:r>
          </a:p>
          <a:p>
            <a:endParaRPr lang="zh-CN" altLang="en-US" dirty="0" smtClean="0">
              <a:latin typeface="Adobe Caslon Pro"/>
            </a:endParaRPr>
          </a:p>
        </p:txBody>
      </p:sp>
      <p:pic>
        <p:nvPicPr>
          <p:cNvPr id="96259" name="Picture 4"/>
          <p:cNvPicPr>
            <a:picLocks noChangeAspect="1" noChangeArrowheads="1"/>
          </p:cNvPicPr>
          <p:nvPr/>
        </p:nvPicPr>
        <p:blipFill>
          <a:blip r:embed="rId2"/>
          <a:srcRect l="21669" t="12500" r="19180" b="9375"/>
          <a:stretch>
            <a:fillRect/>
          </a:stretch>
        </p:blipFill>
        <p:spPr bwMode="auto">
          <a:xfrm>
            <a:off x="1143000" y="1524050"/>
            <a:ext cx="7010400" cy="4876800"/>
          </a:xfrm>
          <a:prstGeom prst="rect">
            <a:avLst/>
          </a:prstGeom>
          <a:noFill/>
          <a:ln w="9525">
            <a:noFill/>
            <a:miter lim="800000"/>
            <a:headEnd/>
            <a:tailEnd/>
          </a:ln>
        </p:spPr>
      </p:pic>
    </p:spTree>
    <p:extLst>
      <p:ext uri="{BB962C8B-B14F-4D97-AF65-F5344CB8AC3E}">
        <p14:creationId xmlns:p14="http://schemas.microsoft.com/office/powerpoint/2010/main" val="55382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idx="4294967295"/>
          </p:nvPr>
        </p:nvSpPr>
        <p:spPr>
          <a:xfrm>
            <a:off x="761884" y="228654"/>
            <a:ext cx="8229600" cy="1143000"/>
          </a:xfrm>
        </p:spPr>
        <p:txBody>
          <a:bodyPr/>
          <a:lstStyle/>
          <a:p>
            <a:pPr algn="l"/>
            <a:r>
              <a:rPr lang="zh-CN" altLang="en-US" dirty="0" smtClean="0">
                <a:latin typeface="黑体" pitchFamily="49" charset="-122"/>
                <a:ea typeface="黑体" pitchFamily="49" charset="-122"/>
              </a:rPr>
              <a:t>动 机</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为什么要自动学习特征</a:t>
            </a:r>
          </a:p>
        </p:txBody>
      </p:sp>
      <p:sp>
        <p:nvSpPr>
          <p:cNvPr id="18434" name="Content Placeholder 2"/>
          <p:cNvSpPr>
            <a:spLocks noGrp="1"/>
          </p:cNvSpPr>
          <p:nvPr>
            <p:ph idx="4294967295"/>
          </p:nvPr>
        </p:nvSpPr>
        <p:spPr>
          <a:xfrm>
            <a:off x="304800" y="1066862"/>
            <a:ext cx="8305800" cy="4525963"/>
          </a:xfrm>
        </p:spPr>
        <p:txBody>
          <a:bodyPr/>
          <a:lstStyle/>
          <a:p>
            <a:r>
              <a:rPr lang="zh-CN" altLang="en-US" dirty="0" smtClean="0">
                <a:latin typeface="楷体" pitchFamily="49" charset="-122"/>
                <a:ea typeface="楷体" pitchFamily="49" charset="-122"/>
              </a:rPr>
              <a:t>实验：</a:t>
            </a:r>
            <a:r>
              <a:rPr lang="en-US" altLang="zh-CN" dirty="0" smtClean="0">
                <a:latin typeface="楷体" pitchFamily="49" charset="-122"/>
                <a:ea typeface="楷体" pitchFamily="49" charset="-122"/>
              </a:rPr>
              <a:t>LP-</a:t>
            </a:r>
            <a:r>
              <a:rPr lang="en-US" altLang="zh-CN" dirty="0" smtClean="0">
                <a:latin typeface="楷体" pitchFamily="49" charset="-122"/>
                <a:ea typeface="楷体" pitchFamily="49" charset="-122"/>
                <a:cs typeface="Lucida Grande"/>
              </a:rPr>
              <a:t>β  </a:t>
            </a:r>
            <a:r>
              <a:rPr lang="en-US" altLang="zh-CN" dirty="0" smtClean="0">
                <a:latin typeface="楷体" pitchFamily="49" charset="-122"/>
                <a:ea typeface="楷体" pitchFamily="49" charset="-122"/>
              </a:rPr>
              <a:t>Multiple Kernel Learning</a:t>
            </a:r>
          </a:p>
          <a:p>
            <a:pPr lvl="1"/>
            <a:r>
              <a:rPr lang="en-US" altLang="zh-CN" dirty="0" err="1" smtClean="0">
                <a:latin typeface="楷体" pitchFamily="49" charset="-122"/>
                <a:ea typeface="楷体" pitchFamily="49" charset="-122"/>
              </a:rPr>
              <a:t>Gehler</a:t>
            </a:r>
            <a:r>
              <a:rPr lang="en-US" altLang="zh-CN" dirty="0" smtClean="0">
                <a:latin typeface="楷体" pitchFamily="49" charset="-122"/>
                <a:ea typeface="楷体" pitchFamily="49" charset="-122"/>
              </a:rPr>
              <a:t> and </a:t>
            </a:r>
            <a:r>
              <a:rPr lang="en-US" altLang="zh-CN" dirty="0" err="1" smtClean="0">
                <a:latin typeface="楷体" pitchFamily="49" charset="-122"/>
                <a:ea typeface="楷体" pitchFamily="49" charset="-122"/>
              </a:rPr>
              <a:t>Nowozin</a:t>
            </a:r>
            <a:r>
              <a:rPr lang="en-US" altLang="zh-CN" dirty="0" smtClean="0">
                <a:latin typeface="楷体" pitchFamily="49" charset="-122"/>
                <a:ea typeface="楷体" pitchFamily="49" charset="-122"/>
              </a:rPr>
              <a:t>, On Feature Combination for Multiclass Object Classification, ICCV’09</a:t>
            </a:r>
          </a:p>
          <a:p>
            <a:r>
              <a:rPr lang="zh-CN" altLang="en-US" dirty="0" smtClean="0">
                <a:latin typeface="楷体" pitchFamily="49" charset="-122"/>
                <a:ea typeface="楷体" pitchFamily="49" charset="-122"/>
              </a:rPr>
              <a:t>采用</a:t>
            </a:r>
            <a:r>
              <a:rPr lang="en-US" altLang="zh-CN" dirty="0" smtClean="0">
                <a:latin typeface="楷体" pitchFamily="49" charset="-122"/>
                <a:ea typeface="楷体" pitchFamily="49" charset="-122"/>
              </a:rPr>
              <a:t>39 </a:t>
            </a:r>
            <a:r>
              <a:rPr lang="zh-CN" altLang="en-US" dirty="0" smtClean="0">
                <a:latin typeface="楷体" pitchFamily="49" charset="-122"/>
                <a:ea typeface="楷体" pitchFamily="49" charset="-122"/>
              </a:rPr>
              <a:t>个不同的特征</a:t>
            </a:r>
          </a:p>
          <a:p>
            <a:pPr lvl="1"/>
            <a:r>
              <a:rPr lang="en-US" altLang="zh-CN" dirty="0" smtClean="0">
                <a:latin typeface="楷体" pitchFamily="49" charset="-122"/>
                <a:ea typeface="楷体" pitchFamily="49" charset="-122"/>
              </a:rPr>
              <a:t>PHOG, SIFT, V1S+,</a:t>
            </a:r>
            <a:br>
              <a:rPr lang="en-US" altLang="zh-CN" dirty="0" smtClean="0">
                <a:latin typeface="楷体" pitchFamily="49" charset="-122"/>
                <a:ea typeface="楷体" pitchFamily="49" charset="-122"/>
              </a:rPr>
            </a:br>
            <a:r>
              <a:rPr lang="en-US" altLang="zh-CN" dirty="0" smtClean="0">
                <a:latin typeface="楷体" pitchFamily="49" charset="-122"/>
                <a:ea typeface="楷体" pitchFamily="49" charset="-122"/>
              </a:rPr>
              <a:t>Region </a:t>
            </a:r>
            <a:r>
              <a:rPr lang="en-US" altLang="zh-CN" dirty="0" err="1" smtClean="0">
                <a:latin typeface="楷体" pitchFamily="49" charset="-122"/>
                <a:ea typeface="楷体" pitchFamily="49" charset="-122"/>
              </a:rPr>
              <a:t>Cov</a:t>
            </a:r>
            <a:r>
              <a:rPr lang="en-US" altLang="zh-CN" dirty="0" smtClean="0">
                <a:latin typeface="楷体" pitchFamily="49" charset="-122"/>
                <a:ea typeface="楷体" pitchFamily="49" charset="-122"/>
              </a:rPr>
              <a:t>.  Etc.  </a:t>
            </a:r>
          </a:p>
          <a:p>
            <a:r>
              <a:rPr lang="zh-CN" altLang="en-US" dirty="0" smtClean="0">
                <a:latin typeface="楷体" pitchFamily="49" charset="-122"/>
                <a:ea typeface="楷体" pitchFamily="49" charset="-122"/>
                <a:sym typeface="Wingdings" pitchFamily="2" charset="2"/>
              </a:rPr>
              <a:t>在普通特征上</a:t>
            </a:r>
            <a:r>
              <a:rPr lang="en-US" altLang="zh-CN" dirty="0" smtClean="0">
                <a:latin typeface="楷体" pitchFamily="49" charset="-122"/>
                <a:ea typeface="楷体" pitchFamily="49" charset="-122"/>
                <a:sym typeface="Wingdings" pitchFamily="2" charset="2"/>
              </a:rPr>
              <a:t>MKL</a:t>
            </a:r>
            <a:r>
              <a:rPr lang="zh-CN" altLang="en-US" dirty="0" smtClean="0">
                <a:latin typeface="楷体" pitchFamily="49" charset="-122"/>
                <a:ea typeface="楷体" pitchFamily="49" charset="-122"/>
                <a:sym typeface="Wingdings" pitchFamily="2" charset="2"/>
              </a:rPr>
              <a:t>表现</a:t>
            </a:r>
          </a:p>
          <a:p>
            <a:pPr>
              <a:buFont typeface="Arial" charset="0"/>
              <a:buNone/>
            </a:pPr>
            <a:r>
              <a:rPr lang="zh-CN" altLang="en-US" dirty="0" smtClean="0">
                <a:latin typeface="楷体" pitchFamily="49" charset="-122"/>
                <a:ea typeface="楷体" pitchFamily="49" charset="-122"/>
                <a:sym typeface="Wingdings" pitchFamily="2" charset="2"/>
              </a:rPr>
              <a:t>有限</a:t>
            </a:r>
          </a:p>
          <a:p>
            <a:pPr>
              <a:buFont typeface="Arial" charset="0"/>
              <a:buNone/>
            </a:pPr>
            <a:r>
              <a:rPr lang="zh-CN" altLang="en-US" dirty="0" smtClean="0">
                <a:solidFill>
                  <a:srgbClr val="FF0000"/>
                </a:solidFill>
                <a:latin typeface="楷体" pitchFamily="49" charset="-122"/>
                <a:ea typeface="楷体" pitchFamily="49" charset="-122"/>
                <a:sym typeface="Wingdings" pitchFamily="2" charset="2"/>
              </a:rPr>
              <a:t>结论：特征更重要</a:t>
            </a:r>
            <a:endParaRPr lang="zh-CN" altLang="en-US" dirty="0" smtClean="0">
              <a:solidFill>
                <a:srgbClr val="FF0000"/>
              </a:solidFill>
              <a:latin typeface="楷体" pitchFamily="49" charset="-122"/>
              <a:ea typeface="楷体" pitchFamily="49" charset="-122"/>
            </a:endParaRPr>
          </a:p>
        </p:txBody>
      </p:sp>
      <p:pic>
        <p:nvPicPr>
          <p:cNvPr id="18435" name="Picture 3"/>
          <p:cNvPicPr>
            <a:picLocks noChangeAspect="1"/>
          </p:cNvPicPr>
          <p:nvPr/>
        </p:nvPicPr>
        <p:blipFill>
          <a:blip r:embed="rId3"/>
          <a:srcRect/>
          <a:stretch>
            <a:fillRect/>
          </a:stretch>
        </p:blipFill>
        <p:spPr bwMode="auto">
          <a:xfrm>
            <a:off x="4714875" y="3154363"/>
            <a:ext cx="4343400" cy="3605212"/>
          </a:xfrm>
          <a:prstGeom prst="rect">
            <a:avLst/>
          </a:prstGeom>
          <a:noFill/>
          <a:ln w="9525">
            <a:noFill/>
            <a:miter lim="800000"/>
            <a:headEnd/>
            <a:tailEnd/>
          </a:ln>
        </p:spPr>
      </p:pic>
    </p:spTree>
    <p:extLst>
      <p:ext uri="{BB962C8B-B14F-4D97-AF65-F5344CB8AC3E}">
        <p14:creationId xmlns:p14="http://schemas.microsoft.com/office/powerpoint/2010/main" val="8982834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p:cNvSpPr>
          <p:nvPr>
            <p:ph type="title"/>
          </p:nvPr>
        </p:nvSpPr>
        <p:spPr/>
        <p:txBody>
          <a:bodyPr/>
          <a:lstStyle/>
          <a:p>
            <a:r>
              <a:rPr lang="zh-CN" altLang="en-US" smtClean="0">
                <a:latin typeface="黑体" pitchFamily="49" charset="-122"/>
                <a:ea typeface="黑体" pitchFamily="49" charset="-122"/>
              </a:rPr>
              <a:t>展 望</a:t>
            </a:r>
          </a:p>
        </p:txBody>
      </p:sp>
      <p:sp>
        <p:nvSpPr>
          <p:cNvPr id="114690" name="Rectangle 3"/>
          <p:cNvSpPr>
            <a:spLocks noGrp="1"/>
          </p:cNvSpPr>
          <p:nvPr>
            <p:ph type="body" idx="1"/>
          </p:nvPr>
        </p:nvSpPr>
        <p:spPr>
          <a:xfrm>
            <a:off x="381110" y="990664"/>
            <a:ext cx="8534400" cy="4525963"/>
          </a:xfrm>
        </p:spPr>
        <p:txBody>
          <a:bodyPr/>
          <a:lstStyle/>
          <a:p>
            <a:pPr>
              <a:lnSpc>
                <a:spcPct val="90000"/>
              </a:lnSpc>
              <a:buFont typeface="Arial" charset="0"/>
              <a:buNone/>
            </a:pPr>
            <a:r>
              <a:rPr lang="zh-CN" altLang="en-US" sz="2800" b="1" dirty="0" smtClean="0">
                <a:latin typeface="Adobe Caslon Pro"/>
                <a:ea typeface="楷体" pitchFamily="49" charset="-122"/>
              </a:rPr>
              <a:t>未来需解决的问题：</a:t>
            </a:r>
          </a:p>
          <a:p>
            <a:pPr>
              <a:lnSpc>
                <a:spcPct val="90000"/>
              </a:lnSpc>
              <a:buFont typeface="Arial" charset="0"/>
              <a:buNone/>
            </a:pPr>
            <a:endParaRPr lang="zh-CN" altLang="en-US" sz="2800" b="1" dirty="0" smtClean="0">
              <a:latin typeface="Adobe Caslon Pro"/>
              <a:ea typeface="楷体" pitchFamily="49" charset="-122"/>
            </a:endParaRPr>
          </a:p>
          <a:p>
            <a:pPr>
              <a:lnSpc>
                <a:spcPct val="90000"/>
              </a:lnSpc>
            </a:pPr>
            <a:r>
              <a:rPr lang="zh-CN" altLang="en-US" sz="2400" b="1" dirty="0" smtClean="0">
                <a:latin typeface="Adobe Caslon Pro"/>
                <a:ea typeface="楷体" pitchFamily="49" charset="-122"/>
              </a:rPr>
              <a:t>对于一个特定的框架，多少维的输入它可以表现得较优？</a:t>
            </a:r>
          </a:p>
          <a:p>
            <a:pPr>
              <a:lnSpc>
                <a:spcPct val="90000"/>
              </a:lnSpc>
            </a:pPr>
            <a:r>
              <a:rPr lang="zh-CN" altLang="en-US" sz="2400" b="1" dirty="0" smtClean="0">
                <a:latin typeface="Adobe Caslon Pro"/>
                <a:ea typeface="楷体" pitchFamily="49" charset="-122"/>
              </a:rPr>
              <a:t>对捕捉短时或者长时间的时间依赖，哪种架构才是有效的？</a:t>
            </a:r>
          </a:p>
          <a:p>
            <a:pPr>
              <a:lnSpc>
                <a:spcPct val="90000"/>
              </a:lnSpc>
            </a:pPr>
            <a:r>
              <a:rPr lang="zh-CN" altLang="en-US" sz="2400" b="1" dirty="0" smtClean="0">
                <a:latin typeface="Adobe Caslon Pro"/>
                <a:ea typeface="楷体" pitchFamily="49" charset="-122"/>
              </a:rPr>
              <a:t>如何对于一个给定的深度学习架构，融合多种感知的信息？</a:t>
            </a:r>
          </a:p>
          <a:p>
            <a:pPr>
              <a:lnSpc>
                <a:spcPct val="90000"/>
              </a:lnSpc>
            </a:pPr>
            <a:r>
              <a:rPr lang="zh-CN" altLang="en-US" sz="2400" b="1" dirty="0" smtClean="0">
                <a:latin typeface="Adobe Caslon Pro"/>
                <a:ea typeface="楷体" pitchFamily="49" charset="-122"/>
              </a:rPr>
              <a:t>如何分辨和利用学习获得的中、高层特征语义知识？</a:t>
            </a:r>
          </a:p>
          <a:p>
            <a:pPr>
              <a:lnSpc>
                <a:spcPct val="90000"/>
              </a:lnSpc>
            </a:pPr>
            <a:r>
              <a:rPr lang="zh-CN" altLang="en-US" sz="2400" b="1" dirty="0" smtClean="0">
                <a:latin typeface="Adobe Caslon Pro"/>
                <a:ea typeface="楷体" pitchFamily="49" charset="-122"/>
              </a:rPr>
              <a:t>有什么正确的机理可以去增强一个给定的深度学习架构，以改进其鲁棒性和对变形及数据丢失的不变性？</a:t>
            </a:r>
          </a:p>
          <a:p>
            <a:pPr>
              <a:lnSpc>
                <a:spcPct val="90000"/>
              </a:lnSpc>
            </a:pPr>
            <a:r>
              <a:rPr lang="zh-CN" altLang="en-US" sz="2400" b="1" dirty="0" smtClean="0">
                <a:latin typeface="Adobe Caslon Pro"/>
                <a:ea typeface="楷体" pitchFamily="49" charset="-122"/>
              </a:rPr>
              <a:t>模型方面是否有其他更为有效且有理论依据的深度模型学习算法？</a:t>
            </a:r>
          </a:p>
          <a:p>
            <a:pPr>
              <a:lnSpc>
                <a:spcPct val="90000"/>
              </a:lnSpc>
            </a:pPr>
            <a:r>
              <a:rPr lang="zh-CN" altLang="en-US" sz="2400" b="1" dirty="0" smtClean="0">
                <a:latin typeface="Adobe Caslon Pro"/>
                <a:ea typeface="楷体" pitchFamily="49" charset="-122"/>
              </a:rPr>
              <a:t>是否存在更有效的可并行训练算法？</a:t>
            </a:r>
          </a:p>
        </p:txBody>
      </p:sp>
    </p:spTree>
    <p:extLst>
      <p:ext uri="{BB962C8B-B14F-4D97-AF65-F5344CB8AC3E}">
        <p14:creationId xmlns:p14="http://schemas.microsoft.com/office/powerpoint/2010/main" val="6346703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p:cNvSpPr>
          <p:nvPr>
            <p:ph type="title"/>
          </p:nvPr>
        </p:nvSpPr>
        <p:spPr/>
        <p:txBody>
          <a:bodyPr/>
          <a:lstStyle/>
          <a:p>
            <a:r>
              <a:rPr lang="zh-CN" altLang="en-US" smtClean="0">
                <a:latin typeface="Albertus Extra Bold"/>
                <a:ea typeface="黑体" pitchFamily="49" charset="-122"/>
              </a:rPr>
              <a:t>相关程序软件及链接</a:t>
            </a:r>
          </a:p>
        </p:txBody>
      </p:sp>
      <p:sp>
        <p:nvSpPr>
          <p:cNvPr id="121858" name="Rectangle 3"/>
          <p:cNvSpPr>
            <a:spLocks noGrp="1"/>
          </p:cNvSpPr>
          <p:nvPr>
            <p:ph type="body" idx="1"/>
          </p:nvPr>
        </p:nvSpPr>
        <p:spPr>
          <a:xfrm>
            <a:off x="228714" y="914328"/>
            <a:ext cx="8686800" cy="5257800"/>
          </a:xfrm>
        </p:spPr>
        <p:txBody>
          <a:bodyPr/>
          <a:lstStyle/>
          <a:p>
            <a:pPr>
              <a:lnSpc>
                <a:spcPct val="80000"/>
              </a:lnSpc>
            </a:pPr>
            <a:r>
              <a:rPr lang="en-US" altLang="zh-CN" sz="2000" b="1" dirty="0" smtClean="0">
                <a:latin typeface="Adobe Caslon Pro"/>
              </a:rPr>
              <a:t>Deep Learning website</a:t>
            </a:r>
          </a:p>
          <a:p>
            <a:pPr>
              <a:lnSpc>
                <a:spcPct val="80000"/>
              </a:lnSpc>
              <a:buFont typeface="Arial" charset="0"/>
              <a:buNone/>
            </a:pPr>
            <a:r>
              <a:rPr lang="en-US" altLang="zh-CN" sz="2000" b="1" dirty="0" smtClean="0">
                <a:latin typeface="Adobe Caslon Pro"/>
              </a:rPr>
              <a:t>     </a:t>
            </a:r>
            <a:r>
              <a:rPr lang="en-US" altLang="zh-CN" sz="2000" dirty="0" smtClean="0">
                <a:latin typeface="Adobe Caslon Pro"/>
              </a:rPr>
              <a:t>– </a:t>
            </a:r>
            <a:r>
              <a:rPr lang="en-US" altLang="zh-CN" sz="2000" dirty="0" smtClean="0">
                <a:latin typeface="Adobe Caslon Pro"/>
                <a:hlinkClick r:id="rId2"/>
              </a:rPr>
              <a:t>http://deeplearning.net/</a:t>
            </a:r>
            <a:endParaRPr lang="en-US" altLang="zh-CN" sz="2000" dirty="0" smtClean="0">
              <a:latin typeface="Adobe Caslon Pro"/>
            </a:endParaRPr>
          </a:p>
          <a:p>
            <a:pPr>
              <a:lnSpc>
                <a:spcPct val="80000"/>
              </a:lnSpc>
              <a:buFontTx/>
              <a:buChar char="•"/>
            </a:pPr>
            <a:r>
              <a:rPr lang="en-US" altLang="zh-CN" sz="2000" b="1" dirty="0" err="1" smtClean="0">
                <a:latin typeface="Adobe Caslon Pro"/>
              </a:rPr>
              <a:t>Matlab</a:t>
            </a:r>
            <a:r>
              <a:rPr lang="en-US" altLang="zh-CN" sz="2000" b="1" dirty="0" smtClean="0">
                <a:latin typeface="Adobe Caslon Pro"/>
              </a:rPr>
              <a:t> code for R-ICA unsupervised algorithm</a:t>
            </a:r>
          </a:p>
          <a:p>
            <a:pPr>
              <a:lnSpc>
                <a:spcPct val="80000"/>
              </a:lnSpc>
              <a:buFont typeface="Arial" charset="0"/>
              <a:buNone/>
            </a:pPr>
            <a:r>
              <a:rPr lang="en-US" altLang="zh-CN" sz="2000" dirty="0" smtClean="0">
                <a:latin typeface="Adobe Caslon Pro"/>
              </a:rPr>
              <a:t>    – </a:t>
            </a:r>
            <a:r>
              <a:rPr lang="en-US" altLang="zh-CN" sz="2000" dirty="0" smtClean="0">
                <a:latin typeface="Adobe Caslon Pro"/>
                <a:hlinkClick r:id="rId3"/>
              </a:rPr>
              <a:t>http://eblearn.sourceforge.net/</a:t>
            </a:r>
            <a:endParaRPr lang="en-US" altLang="zh-CN" sz="2000" b="1" dirty="0" smtClean="0">
              <a:latin typeface="Adobe Caslon Pro"/>
            </a:endParaRPr>
          </a:p>
          <a:p>
            <a:pPr>
              <a:lnSpc>
                <a:spcPct val="80000"/>
              </a:lnSpc>
            </a:pPr>
            <a:r>
              <a:rPr lang="en-US" altLang="zh-CN" sz="2000" b="1" dirty="0" smtClean="0">
                <a:latin typeface="Adobe Caslon Pro"/>
              </a:rPr>
              <a:t>Python-based learning library</a:t>
            </a:r>
          </a:p>
          <a:p>
            <a:pPr>
              <a:lnSpc>
                <a:spcPct val="80000"/>
              </a:lnSpc>
              <a:buFont typeface="Arial" charset="0"/>
              <a:buNone/>
            </a:pPr>
            <a:r>
              <a:rPr lang="en-US" altLang="zh-CN" sz="2000" dirty="0" smtClean="0">
                <a:latin typeface="Adobe Caslon Pro"/>
              </a:rPr>
              <a:t>    – </a:t>
            </a:r>
            <a:r>
              <a:rPr lang="en-US" altLang="zh-CN" sz="2000" dirty="0" smtClean="0">
                <a:latin typeface="Adobe Caslon Pro"/>
                <a:hlinkClick r:id="rId4"/>
              </a:rPr>
              <a:t>http://lush.sourceforge.net/</a:t>
            </a:r>
            <a:endParaRPr lang="en-US" altLang="zh-CN" sz="2000" dirty="0" smtClean="0">
              <a:latin typeface="Adobe Caslon Pro"/>
            </a:endParaRPr>
          </a:p>
          <a:p>
            <a:pPr>
              <a:lnSpc>
                <a:spcPct val="80000"/>
              </a:lnSpc>
            </a:pPr>
            <a:r>
              <a:rPr lang="en-US" altLang="zh-CN" sz="2000" b="1" dirty="0" smtClean="0">
                <a:latin typeface="Adobe Caslon Pro"/>
              </a:rPr>
              <a:t>C++ code for </a:t>
            </a:r>
            <a:r>
              <a:rPr lang="en-US" altLang="zh-CN" sz="2000" b="1" dirty="0" err="1" smtClean="0">
                <a:latin typeface="Adobe Caslon Pro"/>
              </a:rPr>
              <a:t>ConvNets</a:t>
            </a:r>
            <a:endParaRPr lang="en-US" altLang="zh-CN" sz="2000" b="1" dirty="0" smtClean="0">
              <a:latin typeface="Adobe Caslon Pro"/>
            </a:endParaRPr>
          </a:p>
          <a:p>
            <a:pPr>
              <a:lnSpc>
                <a:spcPct val="80000"/>
              </a:lnSpc>
              <a:buFont typeface="Arial" charset="0"/>
              <a:buNone/>
            </a:pPr>
            <a:r>
              <a:rPr lang="en-US" altLang="zh-CN" sz="2000" b="1" dirty="0" smtClean="0">
                <a:latin typeface="Adobe Caslon Pro"/>
              </a:rPr>
              <a:t>    </a:t>
            </a:r>
            <a:r>
              <a:rPr lang="en-US" altLang="zh-CN" sz="2000" dirty="0" smtClean="0">
                <a:latin typeface="Adobe Caslon Pro"/>
              </a:rPr>
              <a:t>– </a:t>
            </a:r>
            <a:r>
              <a:rPr lang="en-US" altLang="zh-CN" sz="2000" dirty="0" smtClean="0">
                <a:latin typeface="Adobe Caslon Pro"/>
                <a:hlinkClick r:id="rId5"/>
              </a:rPr>
              <a:t>http://deeplearning.net/software/theano/</a:t>
            </a:r>
            <a:endParaRPr lang="zh-CN" altLang="en-US" sz="2000" b="1" dirty="0" smtClean="0">
              <a:latin typeface="Adobe Caslon Pro"/>
            </a:endParaRPr>
          </a:p>
          <a:p>
            <a:pPr>
              <a:lnSpc>
                <a:spcPct val="80000"/>
              </a:lnSpc>
            </a:pPr>
            <a:r>
              <a:rPr lang="en-US" altLang="zh-CN" sz="2000" b="1" dirty="0" smtClean="0">
                <a:latin typeface="Adobe Caslon Pro"/>
              </a:rPr>
              <a:t>Lush learning library which includes </a:t>
            </a:r>
            <a:r>
              <a:rPr lang="en-US" altLang="zh-CN" sz="2000" b="1" dirty="0" err="1" smtClean="0">
                <a:latin typeface="Adobe Caslon Pro"/>
              </a:rPr>
              <a:t>ConvNets</a:t>
            </a:r>
            <a:endParaRPr lang="en-US" altLang="zh-CN" sz="2000" b="1" dirty="0" smtClean="0">
              <a:latin typeface="Adobe Caslon Pro"/>
            </a:endParaRPr>
          </a:p>
          <a:p>
            <a:pPr>
              <a:lnSpc>
                <a:spcPct val="80000"/>
              </a:lnSpc>
              <a:buFont typeface="Arial" charset="0"/>
              <a:buNone/>
            </a:pPr>
            <a:r>
              <a:rPr lang="en-US" altLang="zh-CN" sz="2000" dirty="0" smtClean="0">
                <a:latin typeface="Adobe Caslon Pro"/>
              </a:rPr>
              <a:t>    – </a:t>
            </a:r>
            <a:r>
              <a:rPr lang="en-US" altLang="zh-CN" sz="2000" dirty="0" smtClean="0">
                <a:latin typeface="Adobe Caslon Pro"/>
                <a:hlinkClick r:id="rId6"/>
              </a:rPr>
              <a:t>http://ai.stanford.edu/~quocle/rica_release.zip</a:t>
            </a:r>
            <a:endParaRPr lang="en-US" altLang="zh-CN" sz="2000" b="1" dirty="0" smtClean="0">
              <a:latin typeface="Adobe Caslon Pro"/>
            </a:endParaRPr>
          </a:p>
          <a:p>
            <a:pPr>
              <a:lnSpc>
                <a:spcPct val="80000"/>
              </a:lnSpc>
            </a:pPr>
            <a:r>
              <a:rPr lang="en-US" altLang="zh-CN" sz="2000" b="1" dirty="0" smtClean="0">
                <a:latin typeface="Adobe Caslon Pro"/>
              </a:rPr>
              <a:t>learning library that supports neural net training</a:t>
            </a:r>
          </a:p>
          <a:p>
            <a:pPr>
              <a:lnSpc>
                <a:spcPct val="80000"/>
              </a:lnSpc>
              <a:buFont typeface="Arial" charset="0"/>
              <a:buNone/>
            </a:pPr>
            <a:r>
              <a:rPr lang="en-US" altLang="zh-CN" sz="2000" dirty="0" smtClean="0">
                <a:latin typeface="Adobe Caslon Pro"/>
              </a:rPr>
              <a:t>    – </a:t>
            </a:r>
            <a:r>
              <a:rPr lang="en-US" altLang="zh-CN" sz="2000" dirty="0" smtClean="0">
                <a:latin typeface="Adobe Caslon Pro"/>
                <a:hlinkClick r:id="rId7"/>
              </a:rPr>
              <a:t>http://www.torch.ch</a:t>
            </a:r>
            <a:endParaRPr lang="en-US" altLang="zh-CN" sz="2000" dirty="0" smtClean="0">
              <a:latin typeface="Adobe Caslon Pro"/>
            </a:endParaRPr>
          </a:p>
          <a:p>
            <a:pPr>
              <a:lnSpc>
                <a:spcPct val="80000"/>
              </a:lnSpc>
            </a:pPr>
            <a:r>
              <a:rPr lang="en-US" altLang="zh-CN" sz="2000" b="1" dirty="0" smtClean="0">
                <a:latin typeface="Adobe Caslon Pro"/>
              </a:rPr>
              <a:t>Code used to generate demo for this tutorial </a:t>
            </a:r>
            <a:r>
              <a:rPr lang="en-US" altLang="zh-CN" sz="2000" dirty="0" err="1" smtClean="0">
                <a:latin typeface="Adobe Caslon Pro"/>
              </a:rPr>
              <a:t>Ranzato</a:t>
            </a:r>
            <a:endParaRPr lang="en-US" altLang="zh-CN" sz="2000" dirty="0" smtClean="0">
              <a:latin typeface="Adobe Caslon Pro"/>
            </a:endParaRPr>
          </a:p>
          <a:p>
            <a:pPr>
              <a:lnSpc>
                <a:spcPct val="80000"/>
              </a:lnSpc>
              <a:buFont typeface="Arial" charset="0"/>
              <a:buNone/>
            </a:pPr>
            <a:r>
              <a:rPr lang="en-US" altLang="zh-CN" sz="2000" dirty="0" smtClean="0">
                <a:latin typeface="Adobe Caslon Pro"/>
              </a:rPr>
              <a:t>    – </a:t>
            </a:r>
            <a:r>
              <a:rPr lang="en-US" altLang="zh-CN" sz="2000" dirty="0" smtClean="0">
                <a:latin typeface="Adobe Caslon Pro"/>
                <a:hlinkClick r:id="rId8"/>
              </a:rPr>
              <a:t>http://cs.nyu.edu/~fergus/tutorials/deep_learning_cvpr12/</a:t>
            </a:r>
            <a:endParaRPr lang="zh-CN" altLang="en-US" sz="2000" dirty="0" smtClean="0">
              <a:latin typeface="Adobe Caslon Pro"/>
            </a:endParaRPr>
          </a:p>
        </p:txBody>
      </p:sp>
    </p:spTree>
    <p:extLst>
      <p:ext uri="{BB962C8B-B14F-4D97-AF65-F5344CB8AC3E}">
        <p14:creationId xmlns:p14="http://schemas.microsoft.com/office/powerpoint/2010/main" val="237337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761884" y="152456"/>
            <a:ext cx="8229600" cy="1143000"/>
          </a:xfrm>
        </p:spPr>
        <p:txBody>
          <a:bodyPr/>
          <a:lstStyle/>
          <a:p>
            <a:pPr eaLnBrk="1" hangingPunct="1"/>
            <a:r>
              <a:rPr lang="zh-CN" altLang="en-US" dirty="0" smtClean="0">
                <a:latin typeface="黑体" pitchFamily="49" charset="-122"/>
                <a:ea typeface="黑体" pitchFamily="49" charset="-122"/>
              </a:rPr>
              <a:t>动 机</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为什么要自动学习特征</a:t>
            </a:r>
          </a:p>
        </p:txBody>
      </p:sp>
      <p:sp>
        <p:nvSpPr>
          <p:cNvPr id="19458" name="Content Placeholder 2"/>
          <p:cNvSpPr>
            <a:spLocks noGrp="1"/>
          </p:cNvSpPr>
          <p:nvPr>
            <p:ph idx="1"/>
          </p:nvPr>
        </p:nvSpPr>
        <p:spPr>
          <a:xfrm>
            <a:off x="152516" y="990664"/>
            <a:ext cx="9017000" cy="4525963"/>
          </a:xfrm>
        </p:spPr>
        <p:txBody>
          <a:bodyPr/>
          <a:lstStyle/>
          <a:p>
            <a:pPr eaLnBrk="1" hangingPunct="1"/>
            <a:r>
              <a:rPr lang="zh-CN" altLang="en-US" sz="2400" dirty="0" smtClean="0">
                <a:latin typeface="Adobe Caslon Pro"/>
                <a:ea typeface="楷体" pitchFamily="49" charset="-122"/>
              </a:rPr>
              <a:t>机器学习中，获得好的特征是识别成功的关键</a:t>
            </a:r>
          </a:p>
          <a:p>
            <a:pPr eaLnBrk="1" hangingPunct="1"/>
            <a:r>
              <a:rPr lang="zh-CN" altLang="en-US" sz="2400" dirty="0" smtClean="0">
                <a:latin typeface="Adobe Caslon Pro"/>
                <a:ea typeface="楷体" pitchFamily="49" charset="-122"/>
              </a:rPr>
              <a:t>目前存在大量人工设计的特征，不同研究对象特征不同，特征具有多样性，如：</a:t>
            </a:r>
            <a:r>
              <a:rPr lang="en-US" altLang="zh-CN" sz="2400" dirty="0" smtClean="0">
                <a:latin typeface="Adobe Caslon Pro"/>
                <a:ea typeface="楷体" pitchFamily="49" charset="-122"/>
              </a:rPr>
              <a:t>SIFT, HOG, LBP</a:t>
            </a:r>
            <a:r>
              <a:rPr lang="zh-CN" altLang="en-US" sz="2400" dirty="0" smtClean="0">
                <a:latin typeface="Adobe Caslon Pro"/>
                <a:ea typeface="楷体" pitchFamily="49" charset="-122"/>
              </a:rPr>
              <a:t>等</a:t>
            </a:r>
            <a:endParaRPr lang="en-US" altLang="zh-CN" sz="2400" dirty="0" smtClean="0">
              <a:latin typeface="Adobe Caslon Pro"/>
              <a:ea typeface="楷体" pitchFamily="49" charset="-122"/>
            </a:endParaRPr>
          </a:p>
          <a:p>
            <a:pPr eaLnBrk="1" hangingPunct="1"/>
            <a:r>
              <a:rPr lang="zh-CN" altLang="en-US" sz="2400" dirty="0" smtClean="0">
                <a:latin typeface="Adobe Caslon Pro"/>
                <a:ea typeface="楷体" pitchFamily="49" charset="-122"/>
              </a:rPr>
              <a:t>手工选取特征费时费力，需要启发式专业知识，很大程度上靠经验和运气</a:t>
            </a:r>
          </a:p>
          <a:p>
            <a:pPr eaLnBrk="1" hangingPunct="1"/>
            <a:r>
              <a:rPr lang="zh-CN" altLang="en-US" sz="2400" dirty="0" smtClean="0">
                <a:latin typeface="Adobe Caslon Pro"/>
                <a:ea typeface="楷体" pitchFamily="49" charset="-122"/>
              </a:rPr>
              <a:t>是否能自动地学习特征？</a:t>
            </a:r>
            <a:endParaRPr lang="en-US" altLang="zh-CN" sz="2400" dirty="0" smtClean="0">
              <a:latin typeface="Adobe Caslon Pro"/>
              <a:ea typeface="楷体" pitchFamily="49" charset="-122"/>
            </a:endParaRPr>
          </a:p>
        </p:txBody>
      </p:sp>
      <p:pic>
        <p:nvPicPr>
          <p:cNvPr id="19460" name="Picture 11"/>
          <p:cNvPicPr>
            <a:picLocks noChangeAspect="1" noChangeArrowheads="1"/>
          </p:cNvPicPr>
          <p:nvPr/>
        </p:nvPicPr>
        <p:blipFill>
          <a:blip r:embed="rId3"/>
          <a:srcRect l="27525" t="25000" r="19180" b="13542"/>
          <a:stretch>
            <a:fillRect/>
          </a:stretch>
        </p:blipFill>
        <p:spPr bwMode="auto">
          <a:xfrm>
            <a:off x="1295400" y="3733800"/>
            <a:ext cx="7010400" cy="3124200"/>
          </a:xfrm>
          <a:prstGeom prst="rect">
            <a:avLst/>
          </a:prstGeom>
          <a:noFill/>
          <a:ln w="9525">
            <a:noFill/>
            <a:miter lim="800000"/>
            <a:headEnd/>
            <a:tailEnd/>
          </a:ln>
        </p:spPr>
      </p:pic>
    </p:spTree>
    <p:extLst>
      <p:ext uri="{BB962C8B-B14F-4D97-AF65-F5344CB8AC3E}">
        <p14:creationId xmlns:p14="http://schemas.microsoft.com/office/powerpoint/2010/main" val="2648092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p:cNvSpPr txBox="1">
            <a:spLocks/>
          </p:cNvSpPr>
          <p:nvPr/>
        </p:nvSpPr>
        <p:spPr bwMode="auto">
          <a:xfrm>
            <a:off x="241300" y="1019175"/>
            <a:ext cx="9017000" cy="5229225"/>
          </a:xfrm>
          <a:prstGeom prst="rect">
            <a:avLst/>
          </a:prstGeom>
          <a:noFill/>
          <a:ln w="9525">
            <a:noFill/>
            <a:miter lim="800000"/>
            <a:headEnd/>
            <a:tailEnd/>
          </a:ln>
        </p:spPr>
        <p:txBody>
          <a:bodyPr/>
          <a:lstStyle/>
          <a:p>
            <a:pPr marL="342900" indent="-342900" algn="l">
              <a:spcBef>
                <a:spcPct val="20000"/>
              </a:spcBef>
              <a:buFontTx/>
              <a:buChar char="•"/>
            </a:pPr>
            <a:r>
              <a:rPr lang="zh-CN" altLang="en-US" sz="2800" dirty="0">
                <a:latin typeface="Adobe Caslon Pro"/>
                <a:ea typeface="楷体" pitchFamily="49" charset="-122"/>
              </a:rPr>
              <a:t>中层特征</a:t>
            </a:r>
          </a:p>
          <a:p>
            <a:pPr marL="342900" indent="-342900" algn="l">
              <a:spcBef>
                <a:spcPct val="20000"/>
              </a:spcBef>
              <a:buFont typeface="Wingdings" pitchFamily="2" charset="2"/>
              <a:buChar char="ü"/>
            </a:pPr>
            <a:r>
              <a:rPr lang="zh-CN" altLang="en-US" sz="2000" dirty="0">
                <a:latin typeface="Adobe Caslon Pro"/>
                <a:ea typeface="楷体" pitchFamily="49" charset="-122"/>
              </a:rPr>
              <a:t>中层信号：</a:t>
            </a:r>
          </a:p>
          <a:p>
            <a:pPr marL="342900" indent="-342900">
              <a:spcBef>
                <a:spcPct val="20000"/>
              </a:spcBef>
              <a:buFont typeface="Arial" charset="0"/>
              <a:buChar char="•"/>
            </a:pPr>
            <a:endParaRPr lang="en-US" altLang="zh-CN" sz="2000" dirty="0">
              <a:latin typeface="Adobe Caslon Pro"/>
              <a:ea typeface="楷体" pitchFamily="49" charset="-122"/>
            </a:endParaRPr>
          </a:p>
          <a:p>
            <a:pPr marL="342900" indent="-342900">
              <a:spcBef>
                <a:spcPct val="20000"/>
              </a:spcBef>
              <a:buFont typeface="Arial" charset="0"/>
              <a:buChar char="•"/>
            </a:pPr>
            <a:endParaRPr lang="en-US" altLang="zh-CN" sz="2800" dirty="0">
              <a:latin typeface="Adobe Caslon Pro"/>
              <a:ea typeface="MS PGothic" pitchFamily="34" charset="-128"/>
            </a:endParaRPr>
          </a:p>
          <a:p>
            <a:pPr marL="342900" indent="-342900">
              <a:spcBef>
                <a:spcPct val="20000"/>
              </a:spcBef>
              <a:buFont typeface="Arial" charset="0"/>
              <a:buChar char="•"/>
            </a:pPr>
            <a:endParaRPr lang="en-US" altLang="zh-CN" sz="2800" dirty="0">
              <a:latin typeface="Adobe Caslon Pro"/>
              <a:ea typeface="MS PGothic" pitchFamily="34" charset="-128"/>
            </a:endParaRPr>
          </a:p>
          <a:p>
            <a:pPr marL="342900" indent="-342900">
              <a:spcBef>
                <a:spcPct val="20000"/>
              </a:spcBef>
              <a:buFont typeface="Arial" charset="0"/>
              <a:buChar char="•"/>
            </a:pPr>
            <a:endParaRPr lang="en-US" altLang="zh-CN" sz="2800" dirty="0">
              <a:latin typeface="Adobe Caslon Pro"/>
              <a:ea typeface="MS PGothic" pitchFamily="34" charset="-128"/>
            </a:endParaRPr>
          </a:p>
          <a:p>
            <a:pPr marL="342900" indent="-342900">
              <a:spcBef>
                <a:spcPct val="20000"/>
              </a:spcBef>
              <a:buFont typeface="Arial" charset="0"/>
              <a:buChar char="•"/>
            </a:pPr>
            <a:endParaRPr lang="en-US" altLang="zh-CN" sz="2800" dirty="0">
              <a:latin typeface="Adobe Caslon Pro"/>
              <a:ea typeface="MS PGothic" pitchFamily="34" charset="-128"/>
            </a:endParaRPr>
          </a:p>
          <a:p>
            <a:pPr marL="342900" indent="-342900">
              <a:spcBef>
                <a:spcPct val="20000"/>
              </a:spcBef>
              <a:buFont typeface="Arial" charset="0"/>
              <a:buChar char="•"/>
            </a:pPr>
            <a:endParaRPr lang="en-US" altLang="zh-CN" sz="2800" dirty="0">
              <a:latin typeface="Adobe Caslon Pro"/>
              <a:ea typeface="MS PGothic" pitchFamily="34" charset="-128"/>
            </a:endParaRPr>
          </a:p>
          <a:p>
            <a:pPr marL="342900" indent="-342900">
              <a:spcBef>
                <a:spcPct val="20000"/>
              </a:spcBef>
              <a:buFont typeface="Arial" charset="0"/>
              <a:buChar char="•"/>
            </a:pPr>
            <a:endParaRPr lang="en-US" altLang="zh-CN" sz="2800" dirty="0">
              <a:latin typeface="Adobe Caslon Pro"/>
              <a:ea typeface="MS PGothic" pitchFamily="34" charset="-128"/>
            </a:endParaRPr>
          </a:p>
          <a:p>
            <a:pPr marL="342900" indent="-342900">
              <a:spcBef>
                <a:spcPct val="20000"/>
              </a:spcBef>
              <a:buFont typeface="Arial" charset="0"/>
              <a:buChar char="•"/>
            </a:pPr>
            <a:endParaRPr lang="en-US" altLang="zh-CN" sz="2800" dirty="0">
              <a:latin typeface="Adobe Caslon Pro"/>
              <a:ea typeface="MS PGothic" pitchFamily="34" charset="-128"/>
            </a:endParaRPr>
          </a:p>
          <a:p>
            <a:pPr marL="342900" indent="-342900">
              <a:spcBef>
                <a:spcPct val="20000"/>
              </a:spcBef>
              <a:buFont typeface="Arial" charset="0"/>
              <a:buChar char="•"/>
            </a:pPr>
            <a:endParaRPr lang="en-US" altLang="zh-CN" sz="2800" dirty="0">
              <a:latin typeface="Adobe Caslon Pro"/>
              <a:ea typeface="MS PGothic" pitchFamily="34" charset="-128"/>
            </a:endParaRPr>
          </a:p>
          <a:p>
            <a:pPr marL="742950" lvl="1" indent="-285750">
              <a:spcBef>
                <a:spcPct val="20000"/>
              </a:spcBef>
            </a:pPr>
            <a:endParaRPr lang="en-US" altLang="zh-CN" sz="2400" dirty="0">
              <a:latin typeface="Adobe Caslon Pro"/>
              <a:ea typeface="MS PGothic" pitchFamily="34" charset="-128"/>
            </a:endParaRPr>
          </a:p>
          <a:p>
            <a:pPr marL="742950" lvl="1" indent="-285750">
              <a:spcBef>
                <a:spcPct val="20000"/>
              </a:spcBef>
              <a:buFont typeface="Arial" charset="0"/>
              <a:buChar char="–"/>
            </a:pPr>
            <a:endParaRPr lang="en-US" altLang="zh-CN" sz="2400" dirty="0">
              <a:latin typeface="Adobe Caslon Pro"/>
              <a:ea typeface="MS PGothic" pitchFamily="34" charset="-128"/>
            </a:endParaRPr>
          </a:p>
        </p:txBody>
      </p:sp>
      <p:sp>
        <p:nvSpPr>
          <p:cNvPr id="21506" name="Title 1"/>
          <p:cNvSpPr>
            <a:spLocks noGrp="1"/>
          </p:cNvSpPr>
          <p:nvPr>
            <p:ph type="title" idx="4294967295"/>
          </p:nvPr>
        </p:nvSpPr>
        <p:spPr>
          <a:xfrm>
            <a:off x="228474" y="179388"/>
            <a:ext cx="9144000" cy="688975"/>
          </a:xfrm>
        </p:spPr>
        <p:txBody>
          <a:bodyPr/>
          <a:lstStyle/>
          <a:p>
            <a:pPr eaLnBrk="1" hangingPunct="1"/>
            <a:r>
              <a:rPr lang="zh-CN" altLang="en-US" dirty="0" smtClean="0">
                <a:latin typeface="黑体" pitchFamily="49" charset="-122"/>
                <a:ea typeface="黑体" pitchFamily="49" charset="-122"/>
              </a:rPr>
              <a:t>动 机</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为什么要自动学习特征</a:t>
            </a:r>
            <a:endParaRPr lang="en-US" altLang="zh-CN" dirty="0" smtClean="0">
              <a:latin typeface="黑体" pitchFamily="49" charset="-122"/>
              <a:ea typeface="黑体" pitchFamily="49" charset="-122"/>
            </a:endParaRPr>
          </a:p>
        </p:txBody>
      </p:sp>
      <p:pic>
        <p:nvPicPr>
          <p:cNvPr id="1026" name="Picture 2"/>
          <p:cNvPicPr>
            <a:picLocks noChangeAspect="1" noChangeArrowheads="1"/>
          </p:cNvPicPr>
          <p:nvPr/>
        </p:nvPicPr>
        <p:blipFill>
          <a:blip r:embed="rId3"/>
          <a:srcRect/>
          <a:stretch>
            <a:fillRect/>
          </a:stretch>
        </p:blipFill>
        <p:spPr bwMode="auto">
          <a:xfrm>
            <a:off x="3967063" y="3657600"/>
            <a:ext cx="4414837" cy="568325"/>
          </a:xfrm>
          <a:prstGeom prst="rect">
            <a:avLst/>
          </a:prstGeom>
          <a:noFill/>
          <a:ln w="9525">
            <a:noFill/>
            <a:miter lim="800000"/>
            <a:headEnd/>
            <a:tailEnd/>
          </a:ln>
        </p:spPr>
      </p:pic>
      <p:sp>
        <p:nvSpPr>
          <p:cNvPr id="7" name="Rectangle 6"/>
          <p:cNvSpPr>
            <a:spLocks noChangeArrowheads="1"/>
          </p:cNvSpPr>
          <p:nvPr/>
        </p:nvSpPr>
        <p:spPr bwMode="auto">
          <a:xfrm>
            <a:off x="87451" y="3733800"/>
            <a:ext cx="3877985" cy="369332"/>
          </a:xfrm>
          <a:prstGeom prst="rect">
            <a:avLst/>
          </a:prstGeom>
          <a:noFill/>
          <a:ln w="9525">
            <a:noFill/>
            <a:miter lim="800000"/>
            <a:headEnd/>
            <a:tailEnd/>
          </a:ln>
        </p:spPr>
        <p:txBody>
          <a:bodyPr wrap="none">
            <a:spAutoFit/>
          </a:bodyPr>
          <a:lstStyle/>
          <a:p>
            <a:pPr marL="342900" indent="-342900">
              <a:spcBef>
                <a:spcPct val="20000"/>
              </a:spcBef>
            </a:pPr>
            <a:r>
              <a:rPr lang="ja-JP" altLang="en-US" sz="1800" dirty="0">
                <a:latin typeface="Adobe Caslon Pro"/>
                <a:ea typeface="MS PGothic" pitchFamily="34" charset="-128"/>
              </a:rPr>
              <a:t>“</a:t>
            </a:r>
            <a:r>
              <a:rPr lang="en-US" altLang="ja-JP" sz="1800" dirty="0">
                <a:latin typeface="Adobe Caslon Pro"/>
                <a:ea typeface="MS PGothic" pitchFamily="34" charset="-128"/>
              </a:rPr>
              <a:t>Tokens</a:t>
            </a:r>
            <a:r>
              <a:rPr lang="ja-JP" altLang="en-US" sz="1800" dirty="0">
                <a:latin typeface="Adobe Caslon Pro"/>
                <a:ea typeface="MS PGothic" pitchFamily="34" charset="-128"/>
              </a:rPr>
              <a:t>”</a:t>
            </a:r>
            <a:r>
              <a:rPr lang="en-US" altLang="ja-JP" sz="1800" dirty="0">
                <a:latin typeface="Adobe Caslon Pro"/>
                <a:ea typeface="MS PGothic" pitchFamily="34" charset="-128"/>
              </a:rPr>
              <a:t>  from Vision by </a:t>
            </a:r>
            <a:r>
              <a:rPr lang="en-US" altLang="ja-JP" sz="1800" dirty="0" err="1">
                <a:latin typeface="Adobe Caslon Pro"/>
                <a:ea typeface="MS PGothic" pitchFamily="34" charset="-128"/>
              </a:rPr>
              <a:t>D.Marr</a:t>
            </a:r>
            <a:r>
              <a:rPr lang="en-US" altLang="ja-JP" sz="1800" dirty="0">
                <a:latin typeface="Adobe Caslon Pro"/>
                <a:ea typeface="MS PGothic" pitchFamily="34" charset="-128"/>
              </a:rPr>
              <a:t>:</a:t>
            </a:r>
            <a:endParaRPr lang="en-US" altLang="zh-CN" sz="1800" dirty="0">
              <a:latin typeface="Adobe Caslon Pro"/>
              <a:ea typeface="MS PGothic" pitchFamily="34" charset="-128"/>
            </a:endParaRPr>
          </a:p>
        </p:txBody>
      </p:sp>
      <p:cxnSp>
        <p:nvCxnSpPr>
          <p:cNvPr id="9" name="Straight Connector 8"/>
          <p:cNvCxnSpPr/>
          <p:nvPr/>
        </p:nvCxnSpPr>
        <p:spPr>
          <a:xfrm>
            <a:off x="857250" y="2657475"/>
            <a:ext cx="5619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514475" y="2657475"/>
            <a:ext cx="5619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V="1">
            <a:off x="3252787" y="2443163"/>
            <a:ext cx="676275" cy="381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V="1">
            <a:off x="3538537" y="2319338"/>
            <a:ext cx="676275" cy="381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V="1">
            <a:off x="5667375" y="2657475"/>
            <a:ext cx="4191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5524500" y="2447925"/>
            <a:ext cx="69532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V="1">
            <a:off x="7510463" y="2633662"/>
            <a:ext cx="514350" cy="9525"/>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781925" y="2409825"/>
            <a:ext cx="381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1518" name="Rectangle 24"/>
          <p:cNvSpPr>
            <a:spLocks noChangeArrowheads="1"/>
          </p:cNvSpPr>
          <p:nvPr/>
        </p:nvSpPr>
        <p:spPr bwMode="auto">
          <a:xfrm>
            <a:off x="106045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连续</a:t>
            </a:r>
          </a:p>
        </p:txBody>
      </p:sp>
      <p:sp>
        <p:nvSpPr>
          <p:cNvPr id="21519" name="Rectangle 25"/>
          <p:cNvSpPr>
            <a:spLocks noChangeArrowheads="1"/>
          </p:cNvSpPr>
          <p:nvPr/>
        </p:nvSpPr>
        <p:spPr bwMode="auto">
          <a:xfrm>
            <a:off x="3651250" y="297180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平行</a:t>
            </a:r>
          </a:p>
        </p:txBody>
      </p:sp>
      <p:sp>
        <p:nvSpPr>
          <p:cNvPr id="21520" name="Rectangle 26"/>
          <p:cNvSpPr>
            <a:spLocks noChangeArrowheads="1"/>
          </p:cNvSpPr>
          <p:nvPr/>
        </p:nvSpPr>
        <p:spPr bwMode="auto">
          <a:xfrm>
            <a:off x="555625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连接</a:t>
            </a:r>
          </a:p>
        </p:txBody>
      </p:sp>
      <p:sp>
        <p:nvSpPr>
          <p:cNvPr id="21521" name="Rectangle 27"/>
          <p:cNvSpPr>
            <a:spLocks noChangeArrowheads="1"/>
          </p:cNvSpPr>
          <p:nvPr/>
        </p:nvSpPr>
        <p:spPr bwMode="auto">
          <a:xfrm>
            <a:off x="754380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拐角</a:t>
            </a:r>
          </a:p>
        </p:txBody>
      </p:sp>
      <p:sp>
        <p:nvSpPr>
          <p:cNvPr id="29" name="Rectangle 28"/>
          <p:cNvSpPr/>
          <p:nvPr/>
        </p:nvSpPr>
        <p:spPr>
          <a:xfrm>
            <a:off x="447675" y="2047875"/>
            <a:ext cx="209550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0" name="Rectangle 29"/>
          <p:cNvSpPr/>
          <p:nvPr/>
        </p:nvSpPr>
        <p:spPr>
          <a:xfrm>
            <a:off x="2800350" y="2047875"/>
            <a:ext cx="2009775"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1" name="Rectangle 30"/>
          <p:cNvSpPr/>
          <p:nvPr/>
        </p:nvSpPr>
        <p:spPr>
          <a:xfrm>
            <a:off x="5067300" y="2047875"/>
            <a:ext cx="169545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32" name="Rectangle 31"/>
          <p:cNvSpPr/>
          <p:nvPr/>
        </p:nvSpPr>
        <p:spPr>
          <a:xfrm>
            <a:off x="6991350" y="2047875"/>
            <a:ext cx="190500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34" name="Picture 10" descr="ermine"/>
          <p:cNvPicPr>
            <a:picLocks noChangeAspect="1" noChangeArrowheads="1"/>
          </p:cNvPicPr>
          <p:nvPr/>
        </p:nvPicPr>
        <p:blipFill>
          <a:blip r:embed="rId4"/>
          <a:srcRect l="59932" t="23151" r="31876" b="71706"/>
          <a:stretch>
            <a:fillRect/>
          </a:stretch>
        </p:blipFill>
        <p:spPr bwMode="auto">
          <a:xfrm>
            <a:off x="4589463" y="5070475"/>
            <a:ext cx="650875" cy="558800"/>
          </a:xfrm>
          <a:prstGeom prst="rect">
            <a:avLst/>
          </a:prstGeom>
          <a:noFill/>
          <a:ln w="9525">
            <a:noFill/>
            <a:miter lim="800000"/>
            <a:headEnd/>
            <a:tailEnd/>
          </a:ln>
        </p:spPr>
      </p:pic>
      <p:pic>
        <p:nvPicPr>
          <p:cNvPr id="35" name="Picture 11" descr="ermine"/>
          <p:cNvPicPr>
            <a:picLocks noChangeAspect="1" noChangeArrowheads="1"/>
          </p:cNvPicPr>
          <p:nvPr/>
        </p:nvPicPr>
        <p:blipFill>
          <a:blip r:embed="rId4"/>
          <a:srcRect l="50569" t="17148" r="37727" b="76851"/>
          <a:stretch>
            <a:fillRect/>
          </a:stretch>
        </p:blipFill>
        <p:spPr bwMode="auto">
          <a:xfrm>
            <a:off x="5992813" y="5026025"/>
            <a:ext cx="812800" cy="569913"/>
          </a:xfrm>
          <a:prstGeom prst="rect">
            <a:avLst/>
          </a:prstGeom>
          <a:noFill/>
          <a:ln w="9525">
            <a:noFill/>
            <a:miter lim="800000"/>
            <a:headEnd/>
            <a:tailEnd/>
          </a:ln>
        </p:spPr>
      </p:pic>
      <p:pic>
        <p:nvPicPr>
          <p:cNvPr id="36" name="Picture 12" descr="bicycle"/>
          <p:cNvPicPr>
            <a:picLocks noChangeAspect="1" noChangeArrowheads="1"/>
          </p:cNvPicPr>
          <p:nvPr/>
        </p:nvPicPr>
        <p:blipFill>
          <a:blip r:embed="rId5">
            <a:clrChange>
              <a:clrFrom>
                <a:srgbClr val="FFFFFF"/>
              </a:clrFrom>
              <a:clrTo>
                <a:srgbClr val="FFFFFF">
                  <a:alpha val="0"/>
                </a:srgbClr>
              </a:clrTo>
            </a:clrChange>
          </a:blip>
          <a:srcRect l="67500" t="75458"/>
          <a:stretch>
            <a:fillRect/>
          </a:stretch>
        </p:blipFill>
        <p:spPr bwMode="auto">
          <a:xfrm>
            <a:off x="1636713" y="5270500"/>
            <a:ext cx="731837" cy="331788"/>
          </a:xfrm>
          <a:prstGeom prst="rect">
            <a:avLst/>
          </a:prstGeom>
          <a:noFill/>
          <a:ln w="9525">
            <a:noFill/>
            <a:miter lim="800000"/>
            <a:headEnd/>
            <a:tailEnd/>
          </a:ln>
        </p:spPr>
      </p:pic>
      <p:pic>
        <p:nvPicPr>
          <p:cNvPr id="38" name="Picture 18" descr="violin"/>
          <p:cNvPicPr>
            <a:picLocks noChangeAspect="1" noChangeArrowheads="1"/>
          </p:cNvPicPr>
          <p:nvPr/>
        </p:nvPicPr>
        <p:blipFill>
          <a:blip r:embed="rId6"/>
          <a:srcRect t="26286" b="52684"/>
          <a:stretch>
            <a:fillRect/>
          </a:stretch>
        </p:blipFill>
        <p:spPr bwMode="auto">
          <a:xfrm>
            <a:off x="7210425" y="4933950"/>
            <a:ext cx="1257300" cy="611188"/>
          </a:xfrm>
          <a:prstGeom prst="rect">
            <a:avLst/>
          </a:prstGeom>
          <a:noFill/>
          <a:ln w="9525">
            <a:noFill/>
            <a:miter lim="800000"/>
            <a:headEnd/>
            <a:tailEnd/>
          </a:ln>
        </p:spPr>
      </p:pic>
      <p:pic>
        <p:nvPicPr>
          <p:cNvPr id="39" name="Picture 20" descr="violin"/>
          <p:cNvPicPr>
            <a:picLocks noChangeAspect="1" noChangeArrowheads="1"/>
          </p:cNvPicPr>
          <p:nvPr/>
        </p:nvPicPr>
        <p:blipFill>
          <a:blip r:embed="rId6"/>
          <a:srcRect t="76233"/>
          <a:stretch>
            <a:fillRect/>
          </a:stretch>
        </p:blipFill>
        <p:spPr bwMode="auto">
          <a:xfrm>
            <a:off x="2835275" y="5175250"/>
            <a:ext cx="1057275" cy="463550"/>
          </a:xfrm>
          <a:prstGeom prst="rect">
            <a:avLst/>
          </a:prstGeom>
          <a:noFill/>
          <a:ln w="9525">
            <a:noFill/>
            <a:miter lim="800000"/>
            <a:headEnd/>
            <a:tailEnd/>
          </a:ln>
        </p:spPr>
      </p:pic>
      <p:sp>
        <p:nvSpPr>
          <p:cNvPr id="41" name="Rectangle 40"/>
          <p:cNvSpPr>
            <a:spLocks noChangeArrowheads="1"/>
          </p:cNvSpPr>
          <p:nvPr/>
        </p:nvSpPr>
        <p:spPr bwMode="auto">
          <a:xfrm>
            <a:off x="277813" y="4473575"/>
            <a:ext cx="1670050" cy="396875"/>
          </a:xfrm>
          <a:prstGeom prst="rect">
            <a:avLst/>
          </a:prstGeom>
          <a:noFill/>
          <a:ln w="9525">
            <a:noFill/>
            <a:miter lim="800000"/>
            <a:headEnd/>
            <a:tailEnd/>
          </a:ln>
        </p:spPr>
        <p:txBody>
          <a:bodyPr wrap="none">
            <a:spAutoFit/>
          </a:bodyPr>
          <a:lstStyle/>
          <a:p>
            <a:pPr marL="342900" indent="-342900">
              <a:spcBef>
                <a:spcPct val="20000"/>
              </a:spcBef>
              <a:buFont typeface="Wingdings" pitchFamily="2" charset="2"/>
              <a:buChar char="ü"/>
            </a:pPr>
            <a:r>
              <a:rPr lang="zh-CN" altLang="en-US" sz="2000" dirty="0">
                <a:latin typeface="楷体" pitchFamily="49" charset="-122"/>
                <a:ea typeface="楷体" pitchFamily="49" charset="-122"/>
              </a:rPr>
              <a:t>物体部件</a:t>
            </a:r>
            <a:r>
              <a:rPr lang="en-US" altLang="zh-CN" sz="2000" dirty="0">
                <a:latin typeface="楷体" pitchFamily="49" charset="-122"/>
                <a:ea typeface="楷体" pitchFamily="49" charset="-122"/>
              </a:rPr>
              <a:t>:</a:t>
            </a:r>
          </a:p>
        </p:txBody>
      </p:sp>
      <p:cxnSp>
        <p:nvCxnSpPr>
          <p:cNvPr id="42" name="Straight Connector 41"/>
          <p:cNvCxnSpPr/>
          <p:nvPr/>
        </p:nvCxnSpPr>
        <p:spPr>
          <a:xfrm>
            <a:off x="911225" y="4419600"/>
            <a:ext cx="7323138" cy="0"/>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914400" y="5791200"/>
            <a:ext cx="7323138" cy="0"/>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Rectangle 36"/>
          <p:cNvSpPr>
            <a:spLocks noChangeArrowheads="1"/>
          </p:cNvSpPr>
          <p:nvPr/>
        </p:nvSpPr>
        <p:spPr bwMode="auto">
          <a:xfrm>
            <a:off x="285634" y="5881609"/>
            <a:ext cx="8705850" cy="519113"/>
          </a:xfrm>
          <a:prstGeom prst="rect">
            <a:avLst/>
          </a:prstGeom>
          <a:noFill/>
          <a:ln w="9525">
            <a:noFill/>
            <a:miter lim="800000"/>
            <a:headEnd/>
            <a:tailEnd/>
          </a:ln>
        </p:spPr>
        <p:txBody>
          <a:bodyPr wrap="none">
            <a:spAutoFit/>
          </a:bodyPr>
          <a:lstStyle/>
          <a:p>
            <a:pPr marL="342900" indent="-342900">
              <a:spcBef>
                <a:spcPct val="20000"/>
              </a:spcBef>
              <a:buFont typeface="Arial" charset="0"/>
              <a:buChar char="•"/>
            </a:pPr>
            <a:r>
              <a:rPr lang="zh-CN" altLang="en-US" sz="2800" dirty="0">
                <a:latin typeface="Adobe Caslon Pro"/>
                <a:ea typeface="楷体" pitchFamily="49" charset="-122"/>
              </a:rPr>
              <a:t>他们对于人工而言是十分困难的，那么如何学习呢？</a:t>
            </a:r>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2861" y="1981238"/>
            <a:ext cx="7401435" cy="1404902"/>
          </a:xfrm>
          <a:prstGeom prst="rect">
            <a:avLst/>
          </a:prstGeom>
        </p:spPr>
      </p:pic>
    </p:spTree>
    <p:extLst>
      <p:ext uri="{BB962C8B-B14F-4D97-AF65-F5344CB8AC3E}">
        <p14:creationId xmlns:p14="http://schemas.microsoft.com/office/powerpoint/2010/main" val="679406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idx="4294967295"/>
          </p:nvPr>
        </p:nvSpPr>
        <p:spPr>
          <a:xfrm>
            <a:off x="304672" y="179388"/>
            <a:ext cx="9144000" cy="688975"/>
          </a:xfrm>
        </p:spPr>
        <p:txBody>
          <a:bodyPr/>
          <a:lstStyle/>
          <a:p>
            <a:r>
              <a:rPr lang="zh-CN" altLang="en-US" dirty="0" smtClean="0">
                <a:latin typeface="黑体" pitchFamily="49" charset="-122"/>
                <a:ea typeface="黑体" pitchFamily="49" charset="-122"/>
              </a:rPr>
              <a:t>动 机</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为什么要自动学习特征</a:t>
            </a:r>
          </a:p>
        </p:txBody>
      </p:sp>
      <p:sp>
        <p:nvSpPr>
          <p:cNvPr id="23554" name="Rectangle 3"/>
          <p:cNvSpPr>
            <a:spLocks noGrp="1"/>
          </p:cNvSpPr>
          <p:nvPr>
            <p:ph type="body" idx="4294967295"/>
          </p:nvPr>
        </p:nvSpPr>
        <p:spPr>
          <a:xfrm>
            <a:off x="457200" y="1752644"/>
            <a:ext cx="8229600" cy="5257800"/>
          </a:xfrm>
        </p:spPr>
        <p:txBody>
          <a:bodyPr/>
          <a:lstStyle/>
          <a:p>
            <a:pPr>
              <a:lnSpc>
                <a:spcPct val="90000"/>
              </a:lnSpc>
            </a:pPr>
            <a:endParaRPr lang="zh-CN" altLang="en-US" sz="2400" b="1" dirty="0" smtClean="0">
              <a:latin typeface="Adobe Caslon Pro"/>
              <a:ea typeface="楷体" pitchFamily="49" charset="-122"/>
            </a:endParaRPr>
          </a:p>
          <a:p>
            <a:pPr>
              <a:lnSpc>
                <a:spcPct val="90000"/>
              </a:lnSpc>
            </a:pPr>
            <a:endParaRPr lang="zh-CN" altLang="en-US" sz="2400" b="1" dirty="0" smtClean="0">
              <a:latin typeface="Adobe Caslon Pro"/>
              <a:ea typeface="楷体" pitchFamily="49" charset="-122"/>
            </a:endParaRPr>
          </a:p>
          <a:p>
            <a:pPr>
              <a:lnSpc>
                <a:spcPct val="90000"/>
              </a:lnSpc>
            </a:pPr>
            <a:endParaRPr lang="zh-CN" altLang="en-US" sz="2400" b="1" dirty="0" smtClean="0">
              <a:latin typeface="Adobe Caslon Pro"/>
              <a:ea typeface="楷体" pitchFamily="49" charset="-122"/>
            </a:endParaRPr>
          </a:p>
          <a:p>
            <a:pPr>
              <a:lnSpc>
                <a:spcPct val="90000"/>
              </a:lnSpc>
            </a:pPr>
            <a:endParaRPr lang="zh-CN" altLang="en-US" sz="2400" b="1" dirty="0" smtClean="0">
              <a:latin typeface="Adobe Caslon Pro"/>
              <a:ea typeface="楷体" pitchFamily="49" charset="-122"/>
            </a:endParaRPr>
          </a:p>
          <a:p>
            <a:pPr>
              <a:lnSpc>
                <a:spcPct val="90000"/>
              </a:lnSpc>
            </a:pPr>
            <a:endParaRPr lang="zh-CN" altLang="en-US" sz="2400" b="1" dirty="0" smtClean="0">
              <a:latin typeface="Adobe Caslon Pro"/>
              <a:ea typeface="楷体" pitchFamily="49" charset="-122"/>
            </a:endParaRPr>
          </a:p>
          <a:p>
            <a:pPr>
              <a:lnSpc>
                <a:spcPct val="90000"/>
              </a:lnSpc>
            </a:pPr>
            <a:endParaRPr lang="zh-CN" altLang="en-US" sz="2400" b="1" dirty="0" smtClean="0">
              <a:latin typeface="Adobe Caslon Pro"/>
              <a:ea typeface="楷体" pitchFamily="49" charset="-122"/>
            </a:endParaRPr>
          </a:p>
          <a:p>
            <a:pPr>
              <a:lnSpc>
                <a:spcPct val="90000"/>
              </a:lnSpc>
            </a:pPr>
            <a:endParaRPr lang="zh-CN" altLang="en-US" sz="2400" b="1" dirty="0" smtClean="0">
              <a:latin typeface="Adobe Caslon Pro"/>
              <a:ea typeface="楷体" pitchFamily="49" charset="-122"/>
            </a:endParaRPr>
          </a:p>
          <a:p>
            <a:pPr>
              <a:lnSpc>
                <a:spcPct val="90000"/>
              </a:lnSpc>
            </a:pPr>
            <a:endParaRPr lang="zh-CN" altLang="en-US" sz="2400" b="1" dirty="0" smtClean="0">
              <a:latin typeface="Adobe Caslon Pro"/>
              <a:ea typeface="楷体" pitchFamily="49" charset="-122"/>
            </a:endParaRPr>
          </a:p>
          <a:p>
            <a:pPr>
              <a:lnSpc>
                <a:spcPct val="90000"/>
              </a:lnSpc>
            </a:pPr>
            <a:r>
              <a:rPr lang="zh-CN" altLang="en-US" sz="2000" b="1" dirty="0" smtClean="0">
                <a:latin typeface="Adobe Caslon Pro"/>
                <a:ea typeface="楷体" pitchFamily="49" charset="-122"/>
              </a:rPr>
              <a:t>一般而言，特征越多，给出信息就越多，识别准确性会得到提升；</a:t>
            </a:r>
          </a:p>
          <a:p>
            <a:pPr>
              <a:lnSpc>
                <a:spcPct val="90000"/>
              </a:lnSpc>
            </a:pPr>
            <a:r>
              <a:rPr lang="zh-CN" altLang="en-US" sz="2000" b="1" dirty="0" smtClean="0">
                <a:latin typeface="Adobe Caslon Pro"/>
                <a:ea typeface="楷体" pitchFamily="49" charset="-122"/>
              </a:rPr>
              <a:t>但特征多，计算复杂度增加，探索的空间大，可以用来训练的数据在每个特征上就会稀疏。</a:t>
            </a:r>
          </a:p>
          <a:p>
            <a:pPr>
              <a:lnSpc>
                <a:spcPct val="90000"/>
              </a:lnSpc>
            </a:pPr>
            <a:r>
              <a:rPr lang="zh-CN" altLang="en-US" sz="2400" b="1" dirty="0" smtClean="0">
                <a:solidFill>
                  <a:srgbClr val="FF0000"/>
                </a:solidFill>
                <a:latin typeface="Adobe Caslon Pro"/>
                <a:ea typeface="楷体" pitchFamily="49" charset="-122"/>
              </a:rPr>
              <a:t>结论：不一定特征越多越好！需要有多少个特征，需要学习确定。</a:t>
            </a:r>
          </a:p>
        </p:txBody>
      </p:sp>
      <p:pic>
        <p:nvPicPr>
          <p:cNvPr id="23555" name="Picture 4"/>
          <p:cNvPicPr>
            <a:picLocks noChangeAspect="1" noChangeArrowheads="1"/>
          </p:cNvPicPr>
          <p:nvPr/>
        </p:nvPicPr>
        <p:blipFill>
          <a:blip r:embed="rId2"/>
          <a:srcRect/>
          <a:stretch>
            <a:fillRect/>
          </a:stretch>
        </p:blipFill>
        <p:spPr bwMode="auto">
          <a:xfrm>
            <a:off x="1147763" y="1066862"/>
            <a:ext cx="6553200" cy="3733800"/>
          </a:xfrm>
          <a:prstGeom prst="rect">
            <a:avLst/>
          </a:prstGeom>
          <a:noFill/>
          <a:ln w="9525">
            <a:noFill/>
            <a:miter lim="800000"/>
            <a:headEnd/>
            <a:tailEnd/>
          </a:ln>
        </p:spPr>
      </p:pic>
    </p:spTree>
    <p:extLst>
      <p:ext uri="{BB962C8B-B14F-4D97-AF65-F5344CB8AC3E}">
        <p14:creationId xmlns:p14="http://schemas.microsoft.com/office/powerpoint/2010/main" val="148040255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2053</TotalTime>
  <Words>3306</Words>
  <Application>Microsoft Office PowerPoint</Application>
  <PresentationFormat>全屏显示(4:3)</PresentationFormat>
  <Paragraphs>366</Paragraphs>
  <Slides>61</Slides>
  <Notes>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61</vt:i4>
      </vt:variant>
    </vt:vector>
  </HeadingPairs>
  <TitlesOfParts>
    <vt:vector size="76" baseType="lpstr">
      <vt:lpstr>Adobe Caslon Pro</vt:lpstr>
      <vt:lpstr>Albertus Extra Bold</vt:lpstr>
      <vt:lpstr>Lucida Grande</vt:lpstr>
      <vt:lpstr>MS PGothic</vt:lpstr>
      <vt:lpstr>黑体</vt:lpstr>
      <vt:lpstr>华文楷体</vt:lpstr>
      <vt:lpstr>华文新魏</vt:lpstr>
      <vt:lpstr>楷体</vt:lpstr>
      <vt:lpstr>宋体</vt:lpstr>
      <vt:lpstr>Arial</vt:lpstr>
      <vt:lpstr>Arial Narrow</vt:lpstr>
      <vt:lpstr>Calibri</vt:lpstr>
      <vt:lpstr>Times New Roman</vt:lpstr>
      <vt:lpstr>Wingdings</vt:lpstr>
      <vt:lpstr>1_自定义设计方案</vt:lpstr>
      <vt:lpstr>深度学习的基本理论与方法</vt:lpstr>
      <vt:lpstr>PowerPoint 演示文稿</vt:lpstr>
      <vt:lpstr>目 录</vt:lpstr>
      <vt:lpstr>概 述</vt:lpstr>
      <vt:lpstr>动 机</vt:lpstr>
      <vt:lpstr>动 机——为什么要自动学习特征</vt:lpstr>
      <vt:lpstr>动 机——为什么要自动学习特征</vt:lpstr>
      <vt:lpstr>动 机——为什么要自动学习特征</vt:lpstr>
      <vt:lpstr>动 机——为什么要自动学习特征</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深度学习</vt:lpstr>
      <vt:lpstr>深度学习</vt:lpstr>
      <vt:lpstr>深度学习</vt:lpstr>
      <vt:lpstr>深度学习 vs. 神经网络</vt:lpstr>
      <vt:lpstr>深度学习 vs. 神经网络</vt:lpstr>
      <vt:lpstr>深度学习 vs. 神经网络</vt:lpstr>
      <vt:lpstr>深度学习训练过程</vt:lpstr>
      <vt:lpstr>深度学习训练过程</vt:lpstr>
      <vt:lpstr>深度学习训练过程</vt:lpstr>
      <vt:lpstr>深度学习训练过程</vt:lpstr>
      <vt:lpstr>深度学习训练过程</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展 望</vt:lpstr>
      <vt:lpstr>相关程序软件及链接</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分类、聚类、回归、关联规则</dc:title>
  <dc:creator>cx</dc:creator>
  <cp:lastModifiedBy>abc</cp:lastModifiedBy>
  <cp:revision>314</cp:revision>
  <dcterms:modified xsi:type="dcterms:W3CDTF">2016-06-07T13:58:59Z</dcterms:modified>
</cp:coreProperties>
</file>